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33"/>
  </p:notesMasterIdLst>
  <p:sldIdLst>
    <p:sldId id="257" r:id="rId5"/>
    <p:sldId id="358" r:id="rId6"/>
    <p:sldId id="314" r:id="rId7"/>
    <p:sldId id="281" r:id="rId8"/>
    <p:sldId id="317" r:id="rId9"/>
    <p:sldId id="307" r:id="rId10"/>
    <p:sldId id="320" r:id="rId11"/>
    <p:sldId id="322" r:id="rId12"/>
    <p:sldId id="355" r:id="rId13"/>
    <p:sldId id="323" r:id="rId14"/>
    <p:sldId id="338" r:id="rId15"/>
    <p:sldId id="345" r:id="rId16"/>
    <p:sldId id="325" r:id="rId17"/>
    <p:sldId id="326" r:id="rId18"/>
    <p:sldId id="324" r:id="rId19"/>
    <p:sldId id="327" r:id="rId20"/>
    <p:sldId id="340" r:id="rId21"/>
    <p:sldId id="352" r:id="rId22"/>
    <p:sldId id="344" r:id="rId23"/>
    <p:sldId id="357" r:id="rId24"/>
    <p:sldId id="305" r:id="rId25"/>
    <p:sldId id="313" r:id="rId26"/>
    <p:sldId id="328" r:id="rId27"/>
    <p:sldId id="346" r:id="rId28"/>
    <p:sldId id="329" r:id="rId29"/>
    <p:sldId id="334" r:id="rId30"/>
    <p:sldId id="335" r:id="rId31"/>
    <p:sldId id="336"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Garamond" panose="02020404030301010803" pitchFamily="18" charset="0"/>
      <p:regular r:id="rId38"/>
      <p:bold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A786BB0-85CC-4D41-88B7-6B23382B5F0A}">
          <p14:sldIdLst>
            <p14:sldId id="257"/>
            <p14:sldId id="358"/>
            <p14:sldId id="314"/>
            <p14:sldId id="281"/>
            <p14:sldId id="317"/>
            <p14:sldId id="307"/>
            <p14:sldId id="320"/>
            <p14:sldId id="322"/>
            <p14:sldId id="355"/>
            <p14:sldId id="323"/>
            <p14:sldId id="338"/>
            <p14:sldId id="345"/>
            <p14:sldId id="325"/>
            <p14:sldId id="326"/>
            <p14:sldId id="324"/>
            <p14:sldId id="327"/>
            <p14:sldId id="340"/>
            <p14:sldId id="352"/>
            <p14:sldId id="344"/>
            <p14:sldId id="357"/>
          </p14:sldIdLst>
        </p14:section>
        <p14:section name="Results" id="{70CEEDA2-0CCE-44C9-A54A-82D5D4EA4979}">
          <p14:sldIdLst>
            <p14:sldId id="305"/>
          </p14:sldIdLst>
        </p14:section>
        <p14:section name="Appendix" id="{7B433798-CC46-844E-A452-CA1D81F1030F}">
          <p14:sldIdLst>
            <p14:sldId id="313"/>
            <p14:sldId id="328"/>
            <p14:sldId id="346"/>
            <p14:sldId id="329"/>
            <p14:sldId id="334"/>
            <p14:sldId id="335"/>
            <p14:sldId id="336"/>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21D9D0D-51DA-3F4C-D265-ACDF3E6AB576}" name="Sheida Majidi" initials="SM" userId="S::sheida.majidi@mail.mcgill.ca::01a97fff-be2b-4b66-bac6-41c8c63fd647" providerId="AD"/>
  <p188:author id="{1997BE7F-DFEF-9426-9462-F9061C46875F}" name="Sean Clarke" initials="SC" userId="S::sean.clarke3@mail.mcgill.ca::85813f50-e60e-4c8c-b8a9-653220ae5d31" providerId="AD"/>
  <p188:author id="{C7345EB0-ECC1-6EF5-FCD2-7AAD1377737F}" name="Yiyi Yang" initials="" userId="S::yiyi.yang3@mail.mcgill.ca::66b6e6b4-0dbc-445a-8bf5-36d455ca1c2f" providerId="AD"/>
  <p188:author id="{1F2628EE-175D-FBBB-E02F-553FFBD15B48}" name="Lakshya Agarwal" initials="LA" userId="S::lakshya.agarwal@mail.mcgill.ca::80ac6e8e-f8a3-4a4a-b717-711fa822003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CC"/>
    <a:srgbClr val="B91C26"/>
    <a:srgbClr val="F2CECE"/>
    <a:srgbClr val="F95F67"/>
    <a:srgbClr val="DE001C"/>
    <a:srgbClr val="ED001A"/>
    <a:srgbClr val="EC1D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32A970-FB24-45E9-8E51-82B2419351A1}">
  <a:tblStyle styleId="{5132A970-FB24-45E9-8E51-82B2419351A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8CAC89-9BDD-4603-BBAD-A0C88B0BB3B6}"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9" autoAdjust="0"/>
    <p:restoredTop sz="94902" autoAdjust="0"/>
  </p:normalViewPr>
  <p:slideViewPr>
    <p:cSldViewPr snapToGrid="0">
      <p:cViewPr>
        <p:scale>
          <a:sx n="150" d="100"/>
          <a:sy n="150" d="100"/>
        </p:scale>
        <p:origin x="108"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29CF79-8CB4-9A4B-8ED6-13E7CE9EEB47}">
      <dgm:prSet custT="1"/>
      <dgm:spPr/>
      <dgm:t>
        <a:bodyPr/>
        <a:lstStyle/>
        <a:p>
          <a:r>
            <a:rPr lang="en-US" altLang="zh-CN" sz="1200" b="1" i="0" dirty="0">
              <a:latin typeface="Calibri" panose="020F0502020204030204" pitchFamily="34" charset="0"/>
              <a:cs typeface="Calibri" panose="020F0502020204030204" pitchFamily="34" charset="0"/>
            </a:rPr>
            <a:t>Why Infertility Treatment matters to the Sustainability of Human Civilization</a:t>
          </a:r>
          <a:endParaRPr lang="zh-CN" sz="1200" b="1" i="0" dirty="0">
            <a:latin typeface="Calibri" panose="020F0502020204030204" pitchFamily="34" charset="0"/>
            <a:cs typeface="Calibri" panose="020F0502020204030204" pitchFamily="34" charset="0"/>
          </a:endParaRPr>
        </a:p>
      </dgm:t>
    </dgm:pt>
    <dgm:pt modelId="{8A5DB320-ECF7-3640-8EA9-821345B92DE4}" type="parTrans" cxnId="{2694A365-AD10-9746-950A-76890E0B346D}">
      <dgm:prSet/>
      <dgm:spPr/>
      <dgm:t>
        <a:bodyPr/>
        <a:lstStyle/>
        <a:p>
          <a:endParaRPr lang="en-US"/>
        </a:p>
      </dgm:t>
    </dgm:pt>
    <dgm:pt modelId="{9D37AD2E-6D46-FF43-B552-CABB1A7750D4}" type="sibTrans" cxnId="{2694A365-AD10-9746-950A-76890E0B346D}">
      <dgm:prSet/>
      <dgm:spPr/>
      <dgm:t>
        <a:bodyPr/>
        <a:lstStyle/>
        <a:p>
          <a:endParaRPr lang="en-US"/>
        </a:p>
      </dgm:t>
    </dgm:pt>
    <dgm:pt modelId="{C1CA6E96-F51F-1A41-9B14-2226C022B1A4}">
      <dgm:prSet custT="1"/>
      <dgm:spPr/>
      <dgm:t>
        <a:bodyPr/>
        <a:lstStyle/>
        <a:p>
          <a:r>
            <a:rPr lang="en-CA" sz="1400" b="1" i="0" dirty="0">
              <a:latin typeface="Calibri" panose="020F0502020204030204" pitchFamily="34" charset="0"/>
              <a:cs typeface="Calibri" panose="020F0502020204030204" pitchFamily="34" charset="0"/>
            </a:rPr>
            <a:t>What value this project provides </a:t>
          </a:r>
          <a:endParaRPr lang="en-CA" sz="1400" b="1" dirty="0">
            <a:latin typeface="Calibri" panose="020F0502020204030204" pitchFamily="34" charset="0"/>
            <a:cs typeface="Calibri" panose="020F0502020204030204" pitchFamily="34" charset="0"/>
          </a:endParaRPr>
        </a:p>
      </dgm:t>
    </dgm:pt>
    <dgm:pt modelId="{A33505C4-B6D8-AB42-8D8A-737EBAA75382}" type="sibTrans" cxnId="{5D06D2F6-A09D-BE46-969D-3FCF55FC9281}">
      <dgm:prSet/>
      <dgm:spPr/>
      <dgm:t>
        <a:bodyPr/>
        <a:lstStyle/>
        <a:p>
          <a:endParaRPr lang="en-US"/>
        </a:p>
      </dgm:t>
    </dgm:pt>
    <dgm:pt modelId="{1C68A409-BB8F-9B40-9040-9DFF2727CCC7}" type="parTrans" cxnId="{5D06D2F6-A09D-BE46-969D-3FCF55FC9281}">
      <dgm:prSet/>
      <dgm:spPr/>
      <dgm:t>
        <a:bodyPr/>
        <a:lstStyle/>
        <a:p>
          <a:endParaRPr lang="en-US"/>
        </a:p>
      </dgm:t>
    </dgm:pt>
    <dgm:pt modelId="{81C4ED96-039D-234F-9C58-B4CC7390B6AF}" type="pres">
      <dgm:prSet presAssocID="{10EC020B-0AFB-7C49-97EF-2A7212DBC48C}" presName="linear" presStyleCnt="0">
        <dgm:presLayoutVars>
          <dgm:animLvl val="lvl"/>
          <dgm:resizeHandles val="exact"/>
        </dgm:presLayoutVars>
      </dgm:prSet>
      <dgm:spPr/>
    </dgm:pt>
    <dgm:pt modelId="{6E609E35-263D-1940-8AB9-C846DDFBF8EE}" type="pres">
      <dgm:prSet presAssocID="{7229CF79-8CB4-9A4B-8ED6-13E7CE9EEB47}" presName="parentText" presStyleLbl="node1" presStyleIdx="0" presStyleCnt="2" custLinFactY="-719" custLinFactNeighborY="-100000">
        <dgm:presLayoutVars>
          <dgm:chMax val="0"/>
          <dgm:bulletEnabled val="1"/>
        </dgm:presLayoutVars>
      </dgm:prSet>
      <dgm:spPr/>
    </dgm:pt>
    <dgm:pt modelId="{E8AFC2F3-78B4-D347-B32A-B6C0BA68AFA2}" type="pres">
      <dgm:prSet presAssocID="{9D37AD2E-6D46-FF43-B552-CABB1A7750D4}" presName="spacer" presStyleCnt="0"/>
      <dgm:spPr/>
    </dgm:pt>
    <dgm:pt modelId="{34D4729A-2545-8845-87A7-36A13DF29687}" type="pres">
      <dgm:prSet presAssocID="{C1CA6E96-F51F-1A41-9B14-2226C022B1A4}" presName="parentText" presStyleLbl="node1" presStyleIdx="1" presStyleCnt="2" custLinFactY="4387" custLinFactNeighborY="100000">
        <dgm:presLayoutVars>
          <dgm:chMax val="0"/>
          <dgm:bulletEnabled val="1"/>
        </dgm:presLayoutVars>
      </dgm:prSet>
      <dgm:spPr/>
    </dgm:pt>
  </dgm:ptLst>
  <dgm:cxnLst>
    <dgm:cxn modelId="{76F3B427-072F-F043-A78B-67B87019B9E9}" type="presOf" srcId="{7229CF79-8CB4-9A4B-8ED6-13E7CE9EEB47}" destId="{6E609E35-263D-1940-8AB9-C846DDFBF8EE}" srcOrd="0" destOrd="0" presId="urn:microsoft.com/office/officeart/2005/8/layout/vList2"/>
    <dgm:cxn modelId="{2694A365-AD10-9746-950A-76890E0B346D}" srcId="{10EC020B-0AFB-7C49-97EF-2A7212DBC48C}" destId="{7229CF79-8CB4-9A4B-8ED6-13E7CE9EEB47}" srcOrd="0" destOrd="0" parTransId="{8A5DB320-ECF7-3640-8EA9-821345B92DE4}" sibTransId="{9D37AD2E-6D46-FF43-B552-CABB1A7750D4}"/>
    <dgm:cxn modelId="{DD485356-EFBD-FE4E-8EE7-88CA618648FD}" type="presOf" srcId="{C1CA6E96-F51F-1A41-9B14-2226C022B1A4}" destId="{34D4729A-2545-8845-87A7-36A13DF29687}" srcOrd="0" destOrd="0" presId="urn:microsoft.com/office/officeart/2005/8/layout/vList2"/>
    <dgm:cxn modelId="{024363B7-3447-B24B-919D-C82326052F41}" type="presOf" srcId="{10EC020B-0AFB-7C49-97EF-2A7212DBC48C}" destId="{81C4ED96-039D-234F-9C58-B4CC7390B6AF}" srcOrd="0" destOrd="0" presId="urn:microsoft.com/office/officeart/2005/8/layout/vList2"/>
    <dgm:cxn modelId="{5D06D2F6-A09D-BE46-969D-3FCF55FC9281}" srcId="{10EC020B-0AFB-7C49-97EF-2A7212DBC48C}" destId="{C1CA6E96-F51F-1A41-9B14-2226C022B1A4}" srcOrd="1" destOrd="0" parTransId="{1C68A409-BB8F-9B40-9040-9DFF2727CCC7}" sibTransId="{A33505C4-B6D8-AB42-8D8A-737EBAA75382}"/>
    <dgm:cxn modelId="{F4C92CF2-975D-B34B-83F4-AF3E84D812B5}" type="presParOf" srcId="{81C4ED96-039D-234F-9C58-B4CC7390B6AF}" destId="{6E609E35-263D-1940-8AB9-C846DDFBF8EE}" srcOrd="0" destOrd="0" presId="urn:microsoft.com/office/officeart/2005/8/layout/vList2"/>
    <dgm:cxn modelId="{B2697184-7BBD-0D4D-B524-6BD4E2E121B0}" type="presParOf" srcId="{81C4ED96-039D-234F-9C58-B4CC7390B6AF}" destId="{E8AFC2F3-78B4-D347-B32A-B6C0BA68AFA2}" srcOrd="1" destOrd="0" presId="urn:microsoft.com/office/officeart/2005/8/layout/vList2"/>
    <dgm:cxn modelId="{F1E87F51-36EB-114E-9873-2E4E72F7EC16}" type="presParOf" srcId="{81C4ED96-039D-234F-9C58-B4CC7390B6AF}" destId="{34D4729A-2545-8845-87A7-36A13DF29687}"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29CF79-8CB4-9A4B-8ED6-13E7CE9EEB47}">
      <dgm:prSet custT="1"/>
      <dgm:spPr/>
      <dgm:t>
        <a:bodyPr/>
        <a:lstStyle/>
        <a:p>
          <a:r>
            <a:rPr lang="en-US" altLang="zh-CN" sz="1100" b="1" i="0" dirty="0">
              <a:latin typeface="Calibri" panose="020F0502020204030204" pitchFamily="34" charset="0"/>
              <a:cs typeface="Calibri" panose="020F0502020204030204" pitchFamily="34" charset="0"/>
            </a:rPr>
            <a:t>1991-2016: </a:t>
          </a:r>
          <a:r>
            <a:rPr lang="en-US" altLang="zh-CN" sz="1100" b="0" i="0" dirty="0">
              <a:latin typeface="Calibri" panose="020F0502020204030204" pitchFamily="34" charset="0"/>
              <a:cs typeface="Calibri" panose="020F0502020204030204" pitchFamily="34" charset="0"/>
            </a:rPr>
            <a:t>Aggregated data of the same set of 94 variables over 25 years. Data of male age only available for cycles when donor sperm was used, but not for partner sperm. </a:t>
          </a:r>
          <a:endParaRPr lang="zh-CN" sz="1100" b="0" i="0" dirty="0">
            <a:latin typeface="Calibri" panose="020F0502020204030204" pitchFamily="34" charset="0"/>
            <a:cs typeface="Calibri" panose="020F0502020204030204" pitchFamily="34" charset="0"/>
          </a:endParaRPr>
        </a:p>
      </dgm:t>
    </dgm:pt>
    <dgm:pt modelId="{8A5DB320-ECF7-3640-8EA9-821345B92DE4}" type="parTrans" cxnId="{2694A365-AD10-9746-950A-76890E0B346D}">
      <dgm:prSet/>
      <dgm:spPr/>
      <dgm:t>
        <a:bodyPr/>
        <a:lstStyle/>
        <a:p>
          <a:endParaRPr lang="en-US"/>
        </a:p>
      </dgm:t>
    </dgm:pt>
    <dgm:pt modelId="{9D37AD2E-6D46-FF43-B552-CABB1A7750D4}" type="sibTrans" cxnId="{2694A365-AD10-9746-950A-76890E0B346D}">
      <dgm:prSet/>
      <dgm:spPr/>
      <dgm:t>
        <a:bodyPr/>
        <a:lstStyle/>
        <a:p>
          <a:endParaRPr lang="en-US"/>
        </a:p>
      </dgm:t>
    </dgm:pt>
    <dgm:pt modelId="{141873DA-F28B-E442-80D6-FC119AC5A439}">
      <dgm:prSet custT="1"/>
      <dgm:spPr/>
      <dgm:t>
        <a:bodyPr/>
        <a:lstStyle/>
        <a:p>
          <a:r>
            <a:rPr lang="en-US" altLang="zh-CN" sz="1100" b="1" i="0" dirty="0">
              <a:latin typeface="Calibri" panose="020F0502020204030204" pitchFamily="34" charset="0"/>
              <a:cs typeface="Calibri" panose="020F0502020204030204" pitchFamily="34" charset="0"/>
            </a:rPr>
            <a:t>2017-2018: </a:t>
          </a:r>
          <a:r>
            <a:rPr lang="en-US" altLang="zh-CN" sz="1100" b="0" i="0" dirty="0">
              <a:latin typeface="Calibri" panose="020F0502020204030204" pitchFamily="34" charset="0"/>
              <a:cs typeface="Calibri" panose="020F0502020204030204" pitchFamily="34" charset="0"/>
            </a:rPr>
            <a:t>Different data variables vis-à-vis data till 2016. Most treatment cycles used sperm from patients’ partner. Contains Patient and Partners’ Sex and Ethnicity. </a:t>
          </a:r>
          <a:endParaRPr lang="en-CA" sz="1100" b="0" dirty="0">
            <a:latin typeface="Calibri" panose="020F0502020204030204" pitchFamily="34" charset="0"/>
            <a:cs typeface="Calibri" panose="020F0502020204030204" pitchFamily="34" charset="0"/>
          </a:endParaRPr>
        </a:p>
      </dgm:t>
    </dgm:pt>
    <dgm:pt modelId="{69C43983-7F81-8D43-AEB9-3F3163BE31B3}" type="parTrans" cxnId="{6C525ADF-74E8-944A-BA1F-696C356711E8}">
      <dgm:prSet/>
      <dgm:spPr/>
      <dgm:t>
        <a:bodyPr/>
        <a:lstStyle/>
        <a:p>
          <a:endParaRPr lang="en-US"/>
        </a:p>
      </dgm:t>
    </dgm:pt>
    <dgm:pt modelId="{122EB43D-C051-1E4A-99DA-C9B1DBB25EED}" type="sibTrans" cxnId="{6C525ADF-74E8-944A-BA1F-696C356711E8}">
      <dgm:prSet/>
      <dgm:spPr/>
      <dgm:t>
        <a:bodyPr/>
        <a:lstStyle/>
        <a:p>
          <a:endParaRPr lang="en-US"/>
        </a:p>
      </dgm:t>
    </dgm:pt>
    <dgm:pt modelId="{C1CA6E96-F51F-1A41-9B14-2226C022B1A4}">
      <dgm:prSet custT="1"/>
      <dgm:spPr/>
      <dgm:t>
        <a:bodyPr/>
        <a:lstStyle/>
        <a:p>
          <a:r>
            <a:rPr lang="en-CA" sz="1100" b="0" i="0" dirty="0">
              <a:latin typeface="Calibri" panose="020F0502020204030204" pitchFamily="34" charset="0"/>
              <a:cs typeface="Calibri" panose="020F0502020204030204" pitchFamily="34" charset="0"/>
            </a:rPr>
            <a:t>For 1991-2016 data, only cycles that </a:t>
          </a:r>
          <a:r>
            <a:rPr lang="en-CA" sz="1100" b="1" i="0" dirty="0">
              <a:latin typeface="Calibri" panose="020F0502020204030204" pitchFamily="34" charset="0"/>
              <a:cs typeface="Calibri" panose="020F0502020204030204" pitchFamily="34" charset="0"/>
            </a:rPr>
            <a:t>use egg from patient and sperm from donors </a:t>
          </a:r>
          <a:r>
            <a:rPr lang="en-CA" sz="1100" b="0" i="0" dirty="0">
              <a:latin typeface="Calibri" panose="020F0502020204030204" pitchFamily="34" charset="0"/>
              <a:cs typeface="Calibri" panose="020F0502020204030204" pitchFamily="34" charset="0"/>
            </a:rPr>
            <a:t>are kept to study the effect of male age on fertility success</a:t>
          </a:r>
        </a:p>
        <a:p>
          <a:r>
            <a:rPr lang="en-CA" sz="1100" b="0" i="0" dirty="0">
              <a:latin typeface="Calibri" panose="020F0502020204030204" pitchFamily="34" charset="0"/>
              <a:cs typeface="Calibri" panose="020F0502020204030204" pitchFamily="34" charset="0"/>
            </a:rPr>
            <a:t>For 2017-2018 data, only cycles that use </a:t>
          </a:r>
          <a:r>
            <a:rPr lang="en-CA" sz="1100" b="1" i="0" dirty="0">
              <a:latin typeface="Calibri" panose="020F0502020204030204" pitchFamily="34" charset="0"/>
              <a:cs typeface="Calibri" panose="020F0502020204030204" pitchFamily="34" charset="0"/>
            </a:rPr>
            <a:t>egg from patient and sperm from male partners </a:t>
          </a:r>
          <a:r>
            <a:rPr lang="en-CA" sz="1100" b="0" i="0" dirty="0">
              <a:latin typeface="Calibri" panose="020F0502020204030204" pitchFamily="34" charset="0"/>
              <a:cs typeface="Calibri" panose="020F0502020204030204" pitchFamily="34" charset="0"/>
            </a:rPr>
            <a:t>are kept to study the effect of ethnic factors in addition to males’ age </a:t>
          </a:r>
          <a:endParaRPr lang="en-CA" sz="1100" dirty="0">
            <a:latin typeface="Calibri" panose="020F0502020204030204" pitchFamily="34" charset="0"/>
            <a:cs typeface="Calibri" panose="020F0502020204030204" pitchFamily="34" charset="0"/>
          </a:endParaRPr>
        </a:p>
      </dgm:t>
    </dgm:pt>
    <dgm:pt modelId="{A33505C4-B6D8-AB42-8D8A-737EBAA75382}" type="sibTrans" cxnId="{5D06D2F6-A09D-BE46-969D-3FCF55FC9281}">
      <dgm:prSet/>
      <dgm:spPr/>
      <dgm:t>
        <a:bodyPr/>
        <a:lstStyle/>
        <a:p>
          <a:endParaRPr lang="en-US"/>
        </a:p>
      </dgm:t>
    </dgm:pt>
    <dgm:pt modelId="{1C68A409-BB8F-9B40-9040-9DFF2727CCC7}" type="parTrans" cxnId="{5D06D2F6-A09D-BE46-969D-3FCF55FC9281}">
      <dgm:prSet/>
      <dgm:spPr/>
      <dgm:t>
        <a:bodyPr/>
        <a:lstStyle/>
        <a:p>
          <a:endParaRPr lang="en-US"/>
        </a:p>
      </dgm:t>
    </dgm:pt>
    <dgm:pt modelId="{81C4ED96-039D-234F-9C58-B4CC7390B6AF}" type="pres">
      <dgm:prSet presAssocID="{10EC020B-0AFB-7C49-97EF-2A7212DBC48C}" presName="linear" presStyleCnt="0">
        <dgm:presLayoutVars>
          <dgm:animLvl val="lvl"/>
          <dgm:resizeHandles val="exact"/>
        </dgm:presLayoutVars>
      </dgm:prSet>
      <dgm:spPr/>
    </dgm:pt>
    <dgm:pt modelId="{6E609E35-263D-1940-8AB9-C846DDFBF8EE}" type="pres">
      <dgm:prSet presAssocID="{7229CF79-8CB4-9A4B-8ED6-13E7CE9EEB47}" presName="parentText" presStyleLbl="node1" presStyleIdx="0" presStyleCnt="3" custLinFactNeighborY="13396">
        <dgm:presLayoutVars>
          <dgm:chMax val="0"/>
          <dgm:bulletEnabled val="1"/>
        </dgm:presLayoutVars>
      </dgm:prSet>
      <dgm:spPr/>
    </dgm:pt>
    <dgm:pt modelId="{E8AFC2F3-78B4-D347-B32A-B6C0BA68AFA2}" type="pres">
      <dgm:prSet presAssocID="{9D37AD2E-6D46-FF43-B552-CABB1A7750D4}" presName="spacer" presStyleCnt="0"/>
      <dgm:spPr/>
    </dgm:pt>
    <dgm:pt modelId="{B3458736-3F55-5746-BE67-CDC26CE59817}" type="pres">
      <dgm:prSet presAssocID="{141873DA-F28B-E442-80D6-FC119AC5A439}" presName="parentText" presStyleLbl="node1" presStyleIdx="1" presStyleCnt="3">
        <dgm:presLayoutVars>
          <dgm:chMax val="0"/>
          <dgm:bulletEnabled val="1"/>
        </dgm:presLayoutVars>
      </dgm:prSet>
      <dgm:spPr/>
    </dgm:pt>
    <dgm:pt modelId="{6094C932-B07D-8343-81C7-1DF241B41F0A}" type="pres">
      <dgm:prSet presAssocID="{122EB43D-C051-1E4A-99DA-C9B1DBB25EED}" presName="spacer" presStyleCnt="0"/>
      <dgm:spPr/>
    </dgm:pt>
    <dgm:pt modelId="{34D4729A-2545-8845-87A7-36A13DF29687}" type="pres">
      <dgm:prSet presAssocID="{C1CA6E96-F51F-1A41-9B14-2226C022B1A4}" presName="parentText" presStyleLbl="node1" presStyleIdx="2" presStyleCnt="3" custLinFactY="21207" custLinFactNeighborX="3217" custLinFactNeighborY="100000">
        <dgm:presLayoutVars>
          <dgm:chMax val="0"/>
          <dgm:bulletEnabled val="1"/>
        </dgm:presLayoutVars>
      </dgm:prSet>
      <dgm:spPr/>
    </dgm:pt>
  </dgm:ptLst>
  <dgm:cxnLst>
    <dgm:cxn modelId="{76F3B427-072F-F043-A78B-67B87019B9E9}" type="presOf" srcId="{7229CF79-8CB4-9A4B-8ED6-13E7CE9EEB47}" destId="{6E609E35-263D-1940-8AB9-C846DDFBF8EE}" srcOrd="0" destOrd="0" presId="urn:microsoft.com/office/officeart/2005/8/layout/vList2"/>
    <dgm:cxn modelId="{2694A365-AD10-9746-950A-76890E0B346D}" srcId="{10EC020B-0AFB-7C49-97EF-2A7212DBC48C}" destId="{7229CF79-8CB4-9A4B-8ED6-13E7CE9EEB47}" srcOrd="0" destOrd="0" parTransId="{8A5DB320-ECF7-3640-8EA9-821345B92DE4}" sibTransId="{9D37AD2E-6D46-FF43-B552-CABB1A7750D4}"/>
    <dgm:cxn modelId="{DD485356-EFBD-FE4E-8EE7-88CA618648FD}" type="presOf" srcId="{C1CA6E96-F51F-1A41-9B14-2226C022B1A4}" destId="{34D4729A-2545-8845-87A7-36A13DF29687}" srcOrd="0" destOrd="0" presId="urn:microsoft.com/office/officeart/2005/8/layout/vList2"/>
    <dgm:cxn modelId="{7ECDEB83-29EE-0841-A3CA-C2B869C02A4A}" type="presOf" srcId="{141873DA-F28B-E442-80D6-FC119AC5A439}" destId="{B3458736-3F55-5746-BE67-CDC26CE59817}" srcOrd="0" destOrd="0" presId="urn:microsoft.com/office/officeart/2005/8/layout/vList2"/>
    <dgm:cxn modelId="{024363B7-3447-B24B-919D-C82326052F41}" type="presOf" srcId="{10EC020B-0AFB-7C49-97EF-2A7212DBC48C}" destId="{81C4ED96-039D-234F-9C58-B4CC7390B6AF}" srcOrd="0" destOrd="0" presId="urn:microsoft.com/office/officeart/2005/8/layout/vList2"/>
    <dgm:cxn modelId="{6C525ADF-74E8-944A-BA1F-696C356711E8}" srcId="{10EC020B-0AFB-7C49-97EF-2A7212DBC48C}" destId="{141873DA-F28B-E442-80D6-FC119AC5A439}" srcOrd="1" destOrd="0" parTransId="{69C43983-7F81-8D43-AEB9-3F3163BE31B3}" sibTransId="{122EB43D-C051-1E4A-99DA-C9B1DBB25EED}"/>
    <dgm:cxn modelId="{5D06D2F6-A09D-BE46-969D-3FCF55FC9281}" srcId="{10EC020B-0AFB-7C49-97EF-2A7212DBC48C}" destId="{C1CA6E96-F51F-1A41-9B14-2226C022B1A4}" srcOrd="2" destOrd="0" parTransId="{1C68A409-BB8F-9B40-9040-9DFF2727CCC7}" sibTransId="{A33505C4-B6D8-AB42-8D8A-737EBAA75382}"/>
    <dgm:cxn modelId="{F4C92CF2-975D-B34B-83F4-AF3E84D812B5}" type="presParOf" srcId="{81C4ED96-039D-234F-9C58-B4CC7390B6AF}" destId="{6E609E35-263D-1940-8AB9-C846DDFBF8EE}" srcOrd="0" destOrd="0" presId="urn:microsoft.com/office/officeart/2005/8/layout/vList2"/>
    <dgm:cxn modelId="{B2697184-7BBD-0D4D-B524-6BD4E2E121B0}" type="presParOf" srcId="{81C4ED96-039D-234F-9C58-B4CC7390B6AF}" destId="{E8AFC2F3-78B4-D347-B32A-B6C0BA68AFA2}" srcOrd="1" destOrd="0" presId="urn:microsoft.com/office/officeart/2005/8/layout/vList2"/>
    <dgm:cxn modelId="{FDFC57C2-0151-D449-9B1D-92992B41AB04}" type="presParOf" srcId="{81C4ED96-039D-234F-9C58-B4CC7390B6AF}" destId="{B3458736-3F55-5746-BE67-CDC26CE59817}" srcOrd="2" destOrd="0" presId="urn:microsoft.com/office/officeart/2005/8/layout/vList2"/>
    <dgm:cxn modelId="{483407C3-4C1D-1E48-B5A2-2372472BB71C}" type="presParOf" srcId="{81C4ED96-039D-234F-9C58-B4CC7390B6AF}" destId="{6094C932-B07D-8343-81C7-1DF241B41F0A}" srcOrd="3" destOrd="0" presId="urn:microsoft.com/office/officeart/2005/8/layout/vList2"/>
    <dgm:cxn modelId="{F1E87F51-36EB-114E-9873-2E4E72F7EC16}" type="presParOf" srcId="{81C4ED96-039D-234F-9C58-B4CC7390B6AF}" destId="{34D4729A-2545-8845-87A7-36A13DF2968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9F0861-0196-1D49-AEF4-216BF62918B8}"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E06A85D-7240-264B-9357-F97FCD67B360}">
      <dgm:prSet custT="1"/>
      <dgm:spPr/>
      <dgm:t>
        <a:bodyPr/>
        <a:lstStyle/>
        <a:p>
          <a:pPr algn="just"/>
          <a:r>
            <a:rPr lang="en-ZA" altLang="zh-CN" sz="900" b="0" i="0" dirty="0">
              <a:latin typeface="Calibri" panose="020F0502020204030204" pitchFamily="34" charset="0"/>
              <a:ea typeface="Calibri" panose="020F0502020204030204" pitchFamily="34" charset="0"/>
              <a:cs typeface="Calibri" panose="020F0502020204030204" pitchFamily="34" charset="0"/>
            </a:rPr>
            <a:t>Keep only the IVF cycles in Type of Treatment. For 1991-2016 data, keep cycles that used donor  sperm and thus have data available in sperm donor age at registration. For 2017-2018 data, keep cycles that used partner sperm and thus have data available in Partner Age</a:t>
          </a:r>
          <a:endParaRPr lang="zh-CN" altLang="en-US" sz="900" b="0" i="0" dirty="0">
            <a:latin typeface="Calibri" panose="020F0502020204030204" pitchFamily="34" charset="0"/>
            <a:cs typeface="Calibri" panose="020F0502020204030204" pitchFamily="34" charset="0"/>
          </a:endParaRPr>
        </a:p>
      </dgm:t>
    </dgm:pt>
    <dgm:pt modelId="{6D01FDBA-FEB7-C849-B821-42D5C8999F21}" type="parTrans" cxnId="{4612A326-D83A-DC45-B370-4F1D27E113DF}">
      <dgm:prSet/>
      <dgm:spPr/>
      <dgm:t>
        <a:bodyPr/>
        <a:lstStyle/>
        <a:p>
          <a:endParaRPr lang="en-US"/>
        </a:p>
      </dgm:t>
    </dgm:pt>
    <dgm:pt modelId="{F2EA4698-DD74-504B-83D8-5619F47C9332}" type="sibTrans" cxnId="{4612A326-D83A-DC45-B370-4F1D27E113DF}">
      <dgm:prSet/>
      <dgm:spPr/>
      <dgm:t>
        <a:bodyPr/>
        <a:lstStyle/>
        <a:p>
          <a:endParaRPr lang="en-US"/>
        </a:p>
      </dgm:t>
    </dgm:pt>
    <dgm:pt modelId="{D371692C-4A5E-9F4C-A24D-6D10A0D3F0B2}">
      <dgm:prSet custT="1"/>
      <dgm:spPr/>
      <dgm:t>
        <a:bodyPr/>
        <a:lstStyle/>
        <a:p>
          <a:pPr algn="just"/>
          <a:r>
            <a:rPr lang="en-CA" sz="900" b="0" dirty="0">
              <a:latin typeface="Calibri" panose="020F0502020204030204" pitchFamily="34" charset="0"/>
              <a:ea typeface="Calibri" panose="020F0502020204030204" pitchFamily="34" charset="0"/>
              <a:cs typeface="Calibri" panose="020F0502020204030204" pitchFamily="34" charset="0"/>
            </a:rPr>
            <a:t>For Early Outcome, string values that contain “Pulsation Seen” are converted to 1 otherwise 0. For Live Birth Occurrence, fill in the nulls with 0 to form a binary variable. For Birth Weight, take the lower end of a birth range to be the numerical value</a:t>
          </a:r>
        </a:p>
      </dgm:t>
    </dgm:pt>
    <dgm:pt modelId="{C77167D5-ECB3-314D-8A0B-E6FEE54D13A4}" type="parTrans" cxnId="{D6455960-2C14-0947-BDC2-E4CAA7624461}">
      <dgm:prSet/>
      <dgm:spPr/>
      <dgm:t>
        <a:bodyPr/>
        <a:lstStyle/>
        <a:p>
          <a:endParaRPr lang="en-US"/>
        </a:p>
      </dgm:t>
    </dgm:pt>
    <dgm:pt modelId="{C42F84FB-0077-DA4B-A7EB-BFF969E8F2B7}" type="sibTrans" cxnId="{D6455960-2C14-0947-BDC2-E4CAA7624461}">
      <dgm:prSet/>
      <dgm:spPr/>
      <dgm:t>
        <a:bodyPr/>
        <a:lstStyle/>
        <a:p>
          <a:endParaRPr lang="en-US"/>
        </a:p>
      </dgm:t>
    </dgm:pt>
    <dgm:pt modelId="{56AE4AA6-0C2C-A243-8294-25F926EA6502}">
      <dgm:prSet custT="1"/>
      <dgm:spPr/>
      <dgm:t>
        <a:bodyPr/>
        <a:lstStyle/>
        <a:p>
          <a:pPr algn="just"/>
          <a:r>
            <a:rPr lang="en-CA" sz="900" b="0" dirty="0">
              <a:latin typeface="Calibri" panose="020F0502020204030204" pitchFamily="34" charset="0"/>
              <a:ea typeface="Calibri" panose="020F0502020204030204" pitchFamily="34" charset="0"/>
              <a:cs typeface="Calibri" panose="020F0502020204030204" pitchFamily="34" charset="0"/>
            </a:rPr>
            <a:t>For Sperm Age at Registration, denote the range according to the text descriptions. For Partner Age and Patient Age at Treatment, drop the records that contain null values and 999 for data missing</a:t>
          </a:r>
        </a:p>
      </dgm:t>
    </dgm:pt>
    <dgm:pt modelId="{E24120E5-2244-AA48-A289-34A7131BC6C0}" type="parTrans" cxnId="{09844C06-0282-A540-BFAF-3E7FDC2E484C}">
      <dgm:prSet/>
      <dgm:spPr/>
      <dgm:t>
        <a:bodyPr/>
        <a:lstStyle/>
        <a:p>
          <a:endParaRPr lang="en-US"/>
        </a:p>
      </dgm:t>
    </dgm:pt>
    <dgm:pt modelId="{7DD2915A-814C-1741-9EFF-27035E718123}" type="sibTrans" cxnId="{09844C06-0282-A540-BFAF-3E7FDC2E484C}">
      <dgm:prSet/>
      <dgm:spPr/>
      <dgm:t>
        <a:bodyPr/>
        <a:lstStyle/>
        <a:p>
          <a:endParaRPr lang="en-US"/>
        </a:p>
      </dgm:t>
    </dgm:pt>
    <dgm:pt modelId="{45ADE2D5-D473-7F43-B761-488CB09E742D}">
      <dgm:prSet custT="1"/>
      <dgm:spPr/>
      <dgm:t>
        <a:bodyPr/>
        <a:lstStyle/>
        <a:p>
          <a:pPr algn="just"/>
          <a:r>
            <a:rPr lang="en-CA" sz="900" b="0" dirty="0">
              <a:latin typeface="Calibri" panose="020F0502020204030204" pitchFamily="34" charset="0"/>
              <a:ea typeface="Calibri" panose="020F0502020204030204" pitchFamily="34" charset="0"/>
              <a:cs typeface="Calibri" panose="020F0502020204030204" pitchFamily="34" charset="0"/>
            </a:rPr>
            <a:t>Create a new column named </a:t>
          </a:r>
          <a:r>
            <a:rPr lang="en-CA" sz="900" b="0" dirty="0" err="1">
              <a:latin typeface="Calibri" panose="020F0502020204030204" pitchFamily="34" charset="0"/>
              <a:ea typeface="Calibri" panose="020F0502020204030204" pitchFamily="34" charset="0"/>
              <a:cs typeface="Calibri" panose="020F0502020204030204" pitchFamily="34" charset="0"/>
            </a:rPr>
            <a:t>is_ICSI</a:t>
          </a:r>
          <a:r>
            <a:rPr lang="en-CA" sz="900" b="0" dirty="0">
              <a:latin typeface="Calibri" panose="020F0502020204030204" pitchFamily="34" charset="0"/>
              <a:ea typeface="Calibri" panose="020F0502020204030204" pitchFamily="34" charset="0"/>
              <a:cs typeface="Calibri" panose="020F0502020204030204" pitchFamily="34" charset="0"/>
            </a:rPr>
            <a:t> from the Special Treatment Type column, convert any string values that contain “ICSI” to 1 otherwise 0. Fill in null values in Elective Single Embryo Transfer with 0. Create a new column PGT that equals 1 if any of the columns PGS and PGD equals 1 otherwise 0 </a:t>
          </a:r>
        </a:p>
      </dgm:t>
    </dgm:pt>
    <dgm:pt modelId="{43E2AA4D-D39E-3A4C-A9D2-AEAECDF6F165}" type="parTrans" cxnId="{9EF09102-31DF-C644-9379-2789673D6EE1}">
      <dgm:prSet/>
      <dgm:spPr/>
      <dgm:t>
        <a:bodyPr/>
        <a:lstStyle/>
        <a:p>
          <a:endParaRPr lang="en-US"/>
        </a:p>
      </dgm:t>
    </dgm:pt>
    <dgm:pt modelId="{AB51B827-491F-E340-9EE2-3EFC9F68FC90}" type="sibTrans" cxnId="{9EF09102-31DF-C644-9379-2789673D6EE1}">
      <dgm:prSet/>
      <dgm:spPr/>
      <dgm:t>
        <a:bodyPr/>
        <a:lstStyle/>
        <a:p>
          <a:endParaRPr lang="en-US"/>
        </a:p>
      </dgm:t>
    </dgm:pt>
    <dgm:pt modelId="{D5ADEB44-B649-F848-9D2D-C780E6359E4E}">
      <dgm:prSet custT="1"/>
      <dgm:spPr/>
      <dgm:t>
        <a:bodyPr/>
        <a:lstStyle/>
        <a:p>
          <a:pPr algn="just">
            <a:buFont typeface="Arial" panose="020B0604020202020204" pitchFamily="34" charset="0"/>
            <a:buNone/>
          </a:pPr>
          <a:r>
            <a:rPr lang="en-ZA" sz="900" b="0" dirty="0">
              <a:latin typeface="Calibri" panose="020F0502020204030204" pitchFamily="34" charset="0"/>
              <a:ea typeface="Calibri" panose="020F0502020204030204" pitchFamily="34" charset="0"/>
              <a:cs typeface="Calibri" panose="020F0502020204030204" pitchFamily="34" charset="0"/>
            </a:rPr>
            <a:t>Check for records that show partner as female and Sperms from partner, records that have birth occurrence as 0 and baby birth weight as non-null values. Since they account for less than 3% of the data, these records are manually dropped from the datasets</a:t>
          </a:r>
          <a:r>
            <a:rPr lang="en-ZA" sz="900" b="1" dirty="0">
              <a:latin typeface="Calibri" panose="020F0502020204030204" pitchFamily="34" charset="0"/>
              <a:ea typeface="Calibri" panose="020F0502020204030204" pitchFamily="34" charset="0"/>
              <a:cs typeface="Calibri" panose="020F0502020204030204" pitchFamily="34" charset="0"/>
            </a:rPr>
            <a:t>.</a:t>
          </a:r>
          <a:endParaRPr lang="en-US" sz="900" b="1" dirty="0">
            <a:latin typeface="Calibri" panose="020F0502020204030204" pitchFamily="34" charset="0"/>
            <a:ea typeface="Calibri" panose="020F0502020204030204" pitchFamily="34" charset="0"/>
            <a:cs typeface="Calibri" panose="020F0502020204030204" pitchFamily="34" charset="0"/>
          </a:endParaRPr>
        </a:p>
      </dgm:t>
    </dgm:pt>
    <dgm:pt modelId="{8793EEEA-2467-3A40-BF4E-4988E9F65BC8}" type="parTrans" cxnId="{8C6FF035-FC58-2842-A964-9ECDEC481E90}">
      <dgm:prSet/>
      <dgm:spPr/>
      <dgm:t>
        <a:bodyPr/>
        <a:lstStyle/>
        <a:p>
          <a:endParaRPr lang="en-US"/>
        </a:p>
      </dgm:t>
    </dgm:pt>
    <dgm:pt modelId="{4B6C0573-24B3-E242-957F-FE9A74C1AE04}" type="sibTrans" cxnId="{8C6FF035-FC58-2842-A964-9ECDEC481E90}">
      <dgm:prSet/>
      <dgm:spPr/>
      <dgm:t>
        <a:bodyPr/>
        <a:lstStyle/>
        <a:p>
          <a:endParaRPr lang="en-US"/>
        </a:p>
      </dgm:t>
    </dgm:pt>
    <dgm:pt modelId="{402CC6AE-8635-2145-9FA4-D260937347F1}">
      <dgm:prSet custT="1"/>
      <dgm:spPr/>
      <dgm:t>
        <a:bodyPr/>
        <a:lstStyle/>
        <a:p>
          <a:pPr algn="just">
            <a:buFont typeface="Arial" panose="020B0604020202020204" pitchFamily="34" charset="0"/>
            <a:buNone/>
          </a:pPr>
          <a:r>
            <a:rPr lang="en-ZA" sz="900" b="0" dirty="0">
              <a:latin typeface="Calibri" panose="020F0502020204030204" pitchFamily="34" charset="0"/>
              <a:ea typeface="Calibri" panose="020F0502020204030204" pitchFamily="34" charset="0"/>
              <a:cs typeface="Calibri" panose="020F0502020204030204" pitchFamily="34" charset="0"/>
            </a:rPr>
            <a:t>In columns such as Fresh Egg Collected, Fresh Egg Stored, </a:t>
          </a:r>
          <a:r>
            <a:rPr lang="en-US" sz="900" b="0" dirty="0">
              <a:latin typeface="Calibri" panose="020F0502020204030204" pitchFamily="34" charset="0"/>
              <a:ea typeface="Calibri" panose="020F0502020204030204" pitchFamily="34" charset="0"/>
              <a:cs typeface="Calibri" panose="020F0502020204030204" pitchFamily="34" charset="0"/>
            </a:rPr>
            <a:t>Total Embryos Created, there exists values of mixed data types pointing to same thing. Data entry inconsistency impedes model testing and therefore was fixed manually by inspecting unique values and unifying the format by creating a mapping dictionary </a:t>
          </a:r>
        </a:p>
      </dgm:t>
    </dgm:pt>
    <dgm:pt modelId="{0C30F374-2FE7-B24D-9125-1680039C483D}" type="parTrans" cxnId="{B79949D0-8BEE-1245-8D0B-7BB6FAC2C315}">
      <dgm:prSet/>
      <dgm:spPr/>
      <dgm:t>
        <a:bodyPr/>
        <a:lstStyle/>
        <a:p>
          <a:endParaRPr lang="en-US"/>
        </a:p>
      </dgm:t>
    </dgm:pt>
    <dgm:pt modelId="{A28FA184-CF07-4049-8D69-E1B3BCBACC26}" type="sibTrans" cxnId="{B79949D0-8BEE-1245-8D0B-7BB6FAC2C315}">
      <dgm:prSet/>
      <dgm:spPr/>
      <dgm:t>
        <a:bodyPr/>
        <a:lstStyle/>
        <a:p>
          <a:endParaRPr lang="en-US"/>
        </a:p>
      </dgm:t>
    </dgm:pt>
    <dgm:pt modelId="{CCB6FF65-F263-A649-BA36-8A0FC746EE24}">
      <dgm:prSet custT="1"/>
      <dgm:spPr/>
      <dgm:t>
        <a:bodyPr/>
        <a:lstStyle/>
        <a:p>
          <a:pPr algn="just">
            <a:buFont typeface="Arial" panose="020B0604020202020204" pitchFamily="34" charset="0"/>
            <a:buNone/>
          </a:pPr>
          <a:r>
            <a:rPr lang="en-ZA" sz="900" b="0" dirty="0">
              <a:latin typeface="Calibri" panose="020F0502020204030204" pitchFamily="34" charset="0"/>
              <a:ea typeface="Calibri" panose="020F0502020204030204" pitchFamily="34" charset="0"/>
              <a:cs typeface="Calibri" panose="020F0502020204030204" pitchFamily="34" charset="0"/>
            </a:rPr>
            <a:t>The original 1991-2016 dataset has 95 columns, the original 2017-2018 dataset has 61 columns. After processing, some new columns are created. Those columns that contain one unique value are dropped, such as treatment type, Sperm From and Egg From</a:t>
          </a:r>
          <a:endParaRPr lang="en-US" sz="900" b="0" dirty="0">
            <a:latin typeface="Calibri" panose="020F0502020204030204" pitchFamily="34" charset="0"/>
            <a:ea typeface="Calibri" panose="020F0502020204030204" pitchFamily="34" charset="0"/>
            <a:cs typeface="Calibri" panose="020F0502020204030204" pitchFamily="34" charset="0"/>
          </a:endParaRPr>
        </a:p>
      </dgm:t>
    </dgm:pt>
    <dgm:pt modelId="{A370CD01-1BA3-2C41-B0DF-5BE40569F0A0}" type="parTrans" cxnId="{CDB507D3-4279-8240-AE44-04C6D9AE829B}">
      <dgm:prSet/>
      <dgm:spPr/>
      <dgm:t>
        <a:bodyPr/>
        <a:lstStyle/>
        <a:p>
          <a:endParaRPr lang="en-US"/>
        </a:p>
      </dgm:t>
    </dgm:pt>
    <dgm:pt modelId="{3B631A85-664B-684C-B61B-38500E8A935F}" type="sibTrans" cxnId="{CDB507D3-4279-8240-AE44-04C6D9AE829B}">
      <dgm:prSet/>
      <dgm:spPr/>
      <dgm:t>
        <a:bodyPr/>
        <a:lstStyle/>
        <a:p>
          <a:endParaRPr lang="en-US"/>
        </a:p>
      </dgm:t>
    </dgm:pt>
    <dgm:pt modelId="{70BE0D31-7946-2B4A-BD26-794CECA82F9B}" type="pres">
      <dgm:prSet presAssocID="{C79F0861-0196-1D49-AEF4-216BF62918B8}" presName="diagram" presStyleCnt="0">
        <dgm:presLayoutVars>
          <dgm:dir/>
          <dgm:resizeHandles val="exact"/>
        </dgm:presLayoutVars>
      </dgm:prSet>
      <dgm:spPr/>
    </dgm:pt>
    <dgm:pt modelId="{0AB03D8F-9C1A-7B4B-8C40-86F6D512BD04}" type="pres">
      <dgm:prSet presAssocID="{9E06A85D-7240-264B-9357-F97FCD67B360}" presName="node" presStyleLbl="node1" presStyleIdx="0" presStyleCnt="7">
        <dgm:presLayoutVars>
          <dgm:bulletEnabled val="1"/>
        </dgm:presLayoutVars>
      </dgm:prSet>
      <dgm:spPr/>
    </dgm:pt>
    <dgm:pt modelId="{87B2311F-6050-994D-8670-F31820BC4129}" type="pres">
      <dgm:prSet presAssocID="{F2EA4698-DD74-504B-83D8-5619F47C9332}" presName="sibTrans" presStyleCnt="0"/>
      <dgm:spPr/>
    </dgm:pt>
    <dgm:pt modelId="{42DB17D6-AC3F-0A4A-870E-9762A08C3894}" type="pres">
      <dgm:prSet presAssocID="{D371692C-4A5E-9F4C-A24D-6D10A0D3F0B2}" presName="node" presStyleLbl="node1" presStyleIdx="1" presStyleCnt="7">
        <dgm:presLayoutVars>
          <dgm:bulletEnabled val="1"/>
        </dgm:presLayoutVars>
      </dgm:prSet>
      <dgm:spPr/>
    </dgm:pt>
    <dgm:pt modelId="{C5602AA5-E32F-D746-AF78-3B683E0020C9}" type="pres">
      <dgm:prSet presAssocID="{C42F84FB-0077-DA4B-A7EB-BFF969E8F2B7}" presName="sibTrans" presStyleCnt="0"/>
      <dgm:spPr/>
    </dgm:pt>
    <dgm:pt modelId="{61A887F1-BB52-D444-93E2-55D33271A0D1}" type="pres">
      <dgm:prSet presAssocID="{56AE4AA6-0C2C-A243-8294-25F926EA6502}" presName="node" presStyleLbl="node1" presStyleIdx="2" presStyleCnt="7">
        <dgm:presLayoutVars>
          <dgm:bulletEnabled val="1"/>
        </dgm:presLayoutVars>
      </dgm:prSet>
      <dgm:spPr/>
    </dgm:pt>
    <dgm:pt modelId="{5E36BC1C-474B-5747-A4FE-6AC51CFB53E9}" type="pres">
      <dgm:prSet presAssocID="{7DD2915A-814C-1741-9EFF-27035E718123}" presName="sibTrans" presStyleCnt="0"/>
      <dgm:spPr/>
    </dgm:pt>
    <dgm:pt modelId="{8C72CD3A-51CC-3842-853B-BE4D966C715F}" type="pres">
      <dgm:prSet presAssocID="{45ADE2D5-D473-7F43-B761-488CB09E742D}" presName="node" presStyleLbl="node1" presStyleIdx="3" presStyleCnt="7">
        <dgm:presLayoutVars>
          <dgm:bulletEnabled val="1"/>
        </dgm:presLayoutVars>
      </dgm:prSet>
      <dgm:spPr/>
    </dgm:pt>
    <dgm:pt modelId="{59F23352-43FA-0246-834C-C260C4329A05}" type="pres">
      <dgm:prSet presAssocID="{AB51B827-491F-E340-9EE2-3EFC9F68FC90}" presName="sibTrans" presStyleCnt="0"/>
      <dgm:spPr/>
    </dgm:pt>
    <dgm:pt modelId="{4F89826F-1DCC-F642-9612-81B7583C5516}" type="pres">
      <dgm:prSet presAssocID="{CCB6FF65-F263-A649-BA36-8A0FC746EE24}" presName="node" presStyleLbl="node1" presStyleIdx="4" presStyleCnt="7" custLinFactNeighborX="-7224" custLinFactNeighborY="1157">
        <dgm:presLayoutVars>
          <dgm:bulletEnabled val="1"/>
        </dgm:presLayoutVars>
      </dgm:prSet>
      <dgm:spPr/>
    </dgm:pt>
    <dgm:pt modelId="{5B5A8305-B968-994B-8308-6FFB7823B945}" type="pres">
      <dgm:prSet presAssocID="{3B631A85-664B-684C-B61B-38500E8A935F}" presName="sibTrans" presStyleCnt="0"/>
      <dgm:spPr/>
    </dgm:pt>
    <dgm:pt modelId="{F93D97F2-6989-6740-9FA1-95C7FA831722}" type="pres">
      <dgm:prSet presAssocID="{D5ADEB44-B649-F848-9D2D-C780E6359E4E}" presName="node" presStyleLbl="node1" presStyleIdx="5" presStyleCnt="7" custLinFactNeighborX="-380">
        <dgm:presLayoutVars>
          <dgm:bulletEnabled val="1"/>
        </dgm:presLayoutVars>
      </dgm:prSet>
      <dgm:spPr/>
    </dgm:pt>
    <dgm:pt modelId="{4FEA7327-5739-C54A-A47D-D41FB053BE14}" type="pres">
      <dgm:prSet presAssocID="{4B6C0573-24B3-E242-957F-FE9A74C1AE04}" presName="sibTrans" presStyleCnt="0"/>
      <dgm:spPr/>
    </dgm:pt>
    <dgm:pt modelId="{971BCAA6-B4C0-A24F-A235-F165FD5DA4F7}" type="pres">
      <dgm:prSet presAssocID="{402CC6AE-8635-2145-9FA4-D260937347F1}" presName="node" presStyleLbl="node1" presStyleIdx="6" presStyleCnt="7" custLinFactNeighborX="6740">
        <dgm:presLayoutVars>
          <dgm:bulletEnabled val="1"/>
        </dgm:presLayoutVars>
      </dgm:prSet>
      <dgm:spPr/>
    </dgm:pt>
  </dgm:ptLst>
  <dgm:cxnLst>
    <dgm:cxn modelId="{9EF09102-31DF-C644-9379-2789673D6EE1}" srcId="{C79F0861-0196-1D49-AEF4-216BF62918B8}" destId="{45ADE2D5-D473-7F43-B761-488CB09E742D}" srcOrd="3" destOrd="0" parTransId="{43E2AA4D-D39E-3A4C-A9D2-AEAECDF6F165}" sibTransId="{AB51B827-491F-E340-9EE2-3EFC9F68FC90}"/>
    <dgm:cxn modelId="{09844C06-0282-A540-BFAF-3E7FDC2E484C}" srcId="{C79F0861-0196-1D49-AEF4-216BF62918B8}" destId="{56AE4AA6-0C2C-A243-8294-25F926EA6502}" srcOrd="2" destOrd="0" parTransId="{E24120E5-2244-AA48-A289-34A7131BC6C0}" sibTransId="{7DD2915A-814C-1741-9EFF-27035E718123}"/>
    <dgm:cxn modelId="{2B867F1F-408A-1E41-A082-4A0BA6D1EC51}" type="presOf" srcId="{45ADE2D5-D473-7F43-B761-488CB09E742D}" destId="{8C72CD3A-51CC-3842-853B-BE4D966C715F}" srcOrd="0" destOrd="0" presId="urn:microsoft.com/office/officeart/2005/8/layout/default"/>
    <dgm:cxn modelId="{4612A326-D83A-DC45-B370-4F1D27E113DF}" srcId="{C79F0861-0196-1D49-AEF4-216BF62918B8}" destId="{9E06A85D-7240-264B-9357-F97FCD67B360}" srcOrd="0" destOrd="0" parTransId="{6D01FDBA-FEB7-C849-B821-42D5C8999F21}" sibTransId="{F2EA4698-DD74-504B-83D8-5619F47C9332}"/>
    <dgm:cxn modelId="{8C6FF035-FC58-2842-A964-9ECDEC481E90}" srcId="{C79F0861-0196-1D49-AEF4-216BF62918B8}" destId="{D5ADEB44-B649-F848-9D2D-C780E6359E4E}" srcOrd="5" destOrd="0" parTransId="{8793EEEA-2467-3A40-BF4E-4988E9F65BC8}" sibTransId="{4B6C0573-24B3-E242-957F-FE9A74C1AE04}"/>
    <dgm:cxn modelId="{8D30833A-2FA0-4645-8353-F54370DE90B6}" type="presOf" srcId="{D371692C-4A5E-9F4C-A24D-6D10A0D3F0B2}" destId="{42DB17D6-AC3F-0A4A-870E-9762A08C3894}" srcOrd="0" destOrd="0" presId="urn:microsoft.com/office/officeart/2005/8/layout/default"/>
    <dgm:cxn modelId="{D6455960-2C14-0947-BDC2-E4CAA7624461}" srcId="{C79F0861-0196-1D49-AEF4-216BF62918B8}" destId="{D371692C-4A5E-9F4C-A24D-6D10A0D3F0B2}" srcOrd="1" destOrd="0" parTransId="{C77167D5-ECB3-314D-8A0B-E6FEE54D13A4}" sibTransId="{C42F84FB-0077-DA4B-A7EB-BFF969E8F2B7}"/>
    <dgm:cxn modelId="{D9450663-2ADA-7444-9231-B3BEEB862BCF}" type="presOf" srcId="{9E06A85D-7240-264B-9357-F97FCD67B360}" destId="{0AB03D8F-9C1A-7B4B-8C40-86F6D512BD04}" srcOrd="0" destOrd="0" presId="urn:microsoft.com/office/officeart/2005/8/layout/default"/>
    <dgm:cxn modelId="{58BCD276-D87B-534E-9E51-A178B2830FE0}" type="presOf" srcId="{56AE4AA6-0C2C-A243-8294-25F926EA6502}" destId="{61A887F1-BB52-D444-93E2-55D33271A0D1}" srcOrd="0" destOrd="0" presId="urn:microsoft.com/office/officeart/2005/8/layout/default"/>
    <dgm:cxn modelId="{EE8EBD77-E627-974F-9024-F95807B70D31}" type="presOf" srcId="{402CC6AE-8635-2145-9FA4-D260937347F1}" destId="{971BCAA6-B4C0-A24F-A235-F165FD5DA4F7}" srcOrd="0" destOrd="0" presId="urn:microsoft.com/office/officeart/2005/8/layout/default"/>
    <dgm:cxn modelId="{50941EC1-5F6E-F041-BE4B-F60C82959DAB}" type="presOf" srcId="{C79F0861-0196-1D49-AEF4-216BF62918B8}" destId="{70BE0D31-7946-2B4A-BD26-794CECA82F9B}" srcOrd="0" destOrd="0" presId="urn:microsoft.com/office/officeart/2005/8/layout/default"/>
    <dgm:cxn modelId="{B79949D0-8BEE-1245-8D0B-7BB6FAC2C315}" srcId="{C79F0861-0196-1D49-AEF4-216BF62918B8}" destId="{402CC6AE-8635-2145-9FA4-D260937347F1}" srcOrd="6" destOrd="0" parTransId="{0C30F374-2FE7-B24D-9125-1680039C483D}" sibTransId="{A28FA184-CF07-4049-8D69-E1B3BCBACC26}"/>
    <dgm:cxn modelId="{CDB507D3-4279-8240-AE44-04C6D9AE829B}" srcId="{C79F0861-0196-1D49-AEF4-216BF62918B8}" destId="{CCB6FF65-F263-A649-BA36-8A0FC746EE24}" srcOrd="4" destOrd="0" parTransId="{A370CD01-1BA3-2C41-B0DF-5BE40569F0A0}" sibTransId="{3B631A85-664B-684C-B61B-38500E8A935F}"/>
    <dgm:cxn modelId="{B2BD64E8-B299-8847-87B0-F662C4B71A40}" type="presOf" srcId="{CCB6FF65-F263-A649-BA36-8A0FC746EE24}" destId="{4F89826F-1DCC-F642-9612-81B7583C5516}" srcOrd="0" destOrd="0" presId="urn:microsoft.com/office/officeart/2005/8/layout/default"/>
    <dgm:cxn modelId="{A1DA44FA-3F10-C741-A9D9-24E71039F637}" type="presOf" srcId="{D5ADEB44-B649-F848-9D2D-C780E6359E4E}" destId="{F93D97F2-6989-6740-9FA1-95C7FA831722}" srcOrd="0" destOrd="0" presId="urn:microsoft.com/office/officeart/2005/8/layout/default"/>
    <dgm:cxn modelId="{D0E8B1BC-81E8-674C-93AE-224654057C8D}" type="presParOf" srcId="{70BE0D31-7946-2B4A-BD26-794CECA82F9B}" destId="{0AB03D8F-9C1A-7B4B-8C40-86F6D512BD04}" srcOrd="0" destOrd="0" presId="urn:microsoft.com/office/officeart/2005/8/layout/default"/>
    <dgm:cxn modelId="{688A8A0A-336B-5F4B-860C-785ECDF62A6D}" type="presParOf" srcId="{70BE0D31-7946-2B4A-BD26-794CECA82F9B}" destId="{87B2311F-6050-994D-8670-F31820BC4129}" srcOrd="1" destOrd="0" presId="urn:microsoft.com/office/officeart/2005/8/layout/default"/>
    <dgm:cxn modelId="{C29BAF60-1BAE-CE49-8FEF-020002D89B96}" type="presParOf" srcId="{70BE0D31-7946-2B4A-BD26-794CECA82F9B}" destId="{42DB17D6-AC3F-0A4A-870E-9762A08C3894}" srcOrd="2" destOrd="0" presId="urn:microsoft.com/office/officeart/2005/8/layout/default"/>
    <dgm:cxn modelId="{B4CA42E9-09FA-B044-8CC3-C177BDC37B5C}" type="presParOf" srcId="{70BE0D31-7946-2B4A-BD26-794CECA82F9B}" destId="{C5602AA5-E32F-D746-AF78-3B683E0020C9}" srcOrd="3" destOrd="0" presId="urn:microsoft.com/office/officeart/2005/8/layout/default"/>
    <dgm:cxn modelId="{BA06B025-D363-C74B-B133-1623BC1B54F7}" type="presParOf" srcId="{70BE0D31-7946-2B4A-BD26-794CECA82F9B}" destId="{61A887F1-BB52-D444-93E2-55D33271A0D1}" srcOrd="4" destOrd="0" presId="urn:microsoft.com/office/officeart/2005/8/layout/default"/>
    <dgm:cxn modelId="{3564747F-14A0-F14F-877C-381892AE0E6E}" type="presParOf" srcId="{70BE0D31-7946-2B4A-BD26-794CECA82F9B}" destId="{5E36BC1C-474B-5747-A4FE-6AC51CFB53E9}" srcOrd="5" destOrd="0" presId="urn:microsoft.com/office/officeart/2005/8/layout/default"/>
    <dgm:cxn modelId="{6EC5A554-DC4A-674C-B3EA-49B22A795F39}" type="presParOf" srcId="{70BE0D31-7946-2B4A-BD26-794CECA82F9B}" destId="{8C72CD3A-51CC-3842-853B-BE4D966C715F}" srcOrd="6" destOrd="0" presId="urn:microsoft.com/office/officeart/2005/8/layout/default"/>
    <dgm:cxn modelId="{2AE68636-9A00-5943-9156-F1B989C6217E}" type="presParOf" srcId="{70BE0D31-7946-2B4A-BD26-794CECA82F9B}" destId="{59F23352-43FA-0246-834C-C260C4329A05}" srcOrd="7" destOrd="0" presId="urn:microsoft.com/office/officeart/2005/8/layout/default"/>
    <dgm:cxn modelId="{AB8D2432-8876-0C42-B898-0F17B99A9A82}" type="presParOf" srcId="{70BE0D31-7946-2B4A-BD26-794CECA82F9B}" destId="{4F89826F-1DCC-F642-9612-81B7583C5516}" srcOrd="8" destOrd="0" presId="urn:microsoft.com/office/officeart/2005/8/layout/default"/>
    <dgm:cxn modelId="{7DF864C6-504A-EA4E-BC39-9AF455B2F9D3}" type="presParOf" srcId="{70BE0D31-7946-2B4A-BD26-794CECA82F9B}" destId="{5B5A8305-B968-994B-8308-6FFB7823B945}" srcOrd="9" destOrd="0" presId="urn:microsoft.com/office/officeart/2005/8/layout/default"/>
    <dgm:cxn modelId="{95E9E49F-3308-6744-9E9C-2CA395EF4B0B}" type="presParOf" srcId="{70BE0D31-7946-2B4A-BD26-794CECA82F9B}" destId="{F93D97F2-6989-6740-9FA1-95C7FA831722}" srcOrd="10" destOrd="0" presId="urn:microsoft.com/office/officeart/2005/8/layout/default"/>
    <dgm:cxn modelId="{778A6C8C-ABC7-074D-A311-B5C1310D1645}" type="presParOf" srcId="{70BE0D31-7946-2B4A-BD26-794CECA82F9B}" destId="{4FEA7327-5739-C54A-A47D-D41FB053BE14}" srcOrd="11" destOrd="0" presId="urn:microsoft.com/office/officeart/2005/8/layout/default"/>
    <dgm:cxn modelId="{B22A5994-9EB8-9347-A4DF-80F2CF7CECFF}" type="presParOf" srcId="{70BE0D31-7946-2B4A-BD26-794CECA82F9B}" destId="{971BCAA6-B4C0-A24F-A235-F165FD5DA4F7}"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C79F0861-0196-1D49-AEF4-216BF62918B8}"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E06A85D-7240-264B-9357-F97FCD67B360}">
      <dgm:prSet/>
      <dgm:spPr/>
      <dgm:t>
        <a:bodyPr/>
        <a:lstStyle/>
        <a:p>
          <a:pPr algn="just"/>
          <a:r>
            <a:rPr lang="en-US" altLang="zh-CN" b="1" i="0" dirty="0">
              <a:latin typeface="Calibri" panose="020F0502020204030204" pitchFamily="34" charset="0"/>
              <a:cs typeface="Calibri" panose="020F0502020204030204" pitchFamily="34" charset="0"/>
            </a:rPr>
            <a:t>Significance Testing using age and factor dummies independent variables and binary dependent variable </a:t>
          </a:r>
          <a:r>
            <a:rPr lang="en-US" altLang="zh-CN" b="0" i="0" dirty="0">
              <a:latin typeface="Calibri" panose="020F0502020204030204" pitchFamily="34" charset="0"/>
              <a:cs typeface="Calibri" panose="020F0502020204030204" pitchFamily="34" charset="0"/>
            </a:rPr>
            <a:t>(both live birth and early outcome)</a:t>
          </a:r>
          <a:endParaRPr lang="zh-CN" b="1" i="0" dirty="0">
            <a:latin typeface="Calibri" panose="020F0502020204030204" pitchFamily="34" charset="0"/>
            <a:cs typeface="Calibri" panose="020F0502020204030204" pitchFamily="34" charset="0"/>
          </a:endParaRPr>
        </a:p>
      </dgm:t>
    </dgm:pt>
    <dgm:pt modelId="{6D01FDBA-FEB7-C849-B821-42D5C8999F21}" type="parTrans" cxnId="{4612A326-D83A-DC45-B370-4F1D27E113DF}">
      <dgm:prSet/>
      <dgm:spPr/>
      <dgm:t>
        <a:bodyPr/>
        <a:lstStyle/>
        <a:p>
          <a:endParaRPr lang="en-US"/>
        </a:p>
      </dgm:t>
    </dgm:pt>
    <dgm:pt modelId="{F2EA4698-DD74-504B-83D8-5619F47C9332}" type="sibTrans" cxnId="{4612A326-D83A-DC45-B370-4F1D27E113DF}">
      <dgm:prSet/>
      <dgm:spPr/>
      <dgm:t>
        <a:bodyPr/>
        <a:lstStyle/>
        <a:p>
          <a:endParaRPr lang="en-US"/>
        </a:p>
      </dgm:t>
    </dgm:pt>
    <dgm:pt modelId="{56AE4AA6-0C2C-A243-8294-25F926EA6502}">
      <dgm:prSet/>
      <dgm:spPr/>
      <dgm:t>
        <a:bodyPr/>
        <a:lstStyle/>
        <a:p>
          <a:pPr algn="just"/>
          <a:r>
            <a:rPr lang="en-US" altLang="zh-CN" b="1" i="0" dirty="0">
              <a:latin typeface="Calibri" panose="020F0502020204030204" pitchFamily="34" charset="0"/>
              <a:cs typeface="Calibri" panose="020F0502020204030204" pitchFamily="34" charset="0"/>
            </a:rPr>
            <a:t>Multivariate Logistic Regression </a:t>
          </a:r>
          <a:r>
            <a:rPr lang="en-US" altLang="zh-CN" b="0" i="0" dirty="0">
              <a:latin typeface="Calibri" panose="020F0502020204030204" pitchFamily="34" charset="0"/>
              <a:cs typeface="Calibri" panose="020F0502020204030204" pitchFamily="34" charset="0"/>
            </a:rPr>
            <a:t>(Client’s Request): allows for the inclusion of multiple predictor variables to test both the independent effects and that of interaction terms to see the combined effects. Provides coefficients and p-values for statistical significance and the direction of impact. Positive coefficient values suggest increased chance, vice versa. </a:t>
          </a:r>
          <a:endParaRPr lang="en-CA" dirty="0">
            <a:latin typeface="Calibri"/>
            <a:ea typeface="Calibri"/>
            <a:cs typeface="Calibri"/>
          </a:endParaRPr>
        </a:p>
      </dgm:t>
    </dgm:pt>
    <dgm:pt modelId="{E24120E5-2244-AA48-A289-34A7131BC6C0}" type="parTrans" cxnId="{09844C06-0282-A540-BFAF-3E7FDC2E484C}">
      <dgm:prSet/>
      <dgm:spPr/>
      <dgm:t>
        <a:bodyPr/>
        <a:lstStyle/>
        <a:p>
          <a:endParaRPr lang="en-US"/>
        </a:p>
      </dgm:t>
    </dgm:pt>
    <dgm:pt modelId="{7DD2915A-814C-1741-9EFF-27035E718123}" type="sibTrans" cxnId="{09844C06-0282-A540-BFAF-3E7FDC2E484C}">
      <dgm:prSet/>
      <dgm:spPr/>
      <dgm:t>
        <a:bodyPr/>
        <a:lstStyle/>
        <a:p>
          <a:endParaRPr lang="en-US"/>
        </a:p>
      </dgm:t>
    </dgm:pt>
    <dgm:pt modelId="{45ADE2D5-D473-7F43-B761-488CB09E742D}">
      <dgm:prSet/>
      <dgm:spPr/>
      <dgm:t>
        <a:bodyPr/>
        <a:lstStyle/>
        <a:p>
          <a:pPr algn="just"/>
          <a:r>
            <a:rPr lang="en-US" b="1" i="0" dirty="0">
              <a:latin typeface="Calibri"/>
              <a:ea typeface="Calibri"/>
              <a:cs typeface="Calibri"/>
            </a:rPr>
            <a:t>Difference-in-difference regression</a:t>
          </a:r>
          <a:r>
            <a:rPr lang="en-US" b="0" i="0" dirty="0">
              <a:latin typeface="Calibri"/>
              <a:ea typeface="Calibri"/>
              <a:cs typeface="Calibri"/>
            </a:rPr>
            <a:t>: on top of the multivariate logistic regression, create treatment and interaction terms to test whether the 2009 reform has effects on treatment outcomes</a:t>
          </a:r>
          <a:endParaRPr lang="en-CA" b="0" dirty="0">
            <a:latin typeface="Calibri"/>
            <a:ea typeface="Calibri"/>
            <a:cs typeface="Calibri"/>
          </a:endParaRPr>
        </a:p>
      </dgm:t>
    </dgm:pt>
    <dgm:pt modelId="{43E2AA4D-D39E-3A4C-A9D2-AEAECDF6F165}" type="parTrans" cxnId="{9EF09102-31DF-C644-9379-2789673D6EE1}">
      <dgm:prSet/>
      <dgm:spPr/>
      <dgm:t>
        <a:bodyPr/>
        <a:lstStyle/>
        <a:p>
          <a:endParaRPr lang="en-US"/>
        </a:p>
      </dgm:t>
    </dgm:pt>
    <dgm:pt modelId="{AB51B827-491F-E340-9EE2-3EFC9F68FC90}" type="sibTrans" cxnId="{9EF09102-31DF-C644-9379-2789673D6EE1}">
      <dgm:prSet/>
      <dgm:spPr/>
      <dgm:t>
        <a:bodyPr/>
        <a:lstStyle/>
        <a:p>
          <a:endParaRPr lang="en-US"/>
        </a:p>
      </dgm:t>
    </dgm:pt>
    <dgm:pt modelId="{D5ADEB44-B649-F848-9D2D-C780E6359E4E}">
      <dgm:prSet/>
      <dgm:spPr/>
      <dgm:t>
        <a:bodyPr/>
        <a:lstStyle/>
        <a:p>
          <a:pPr algn="just">
            <a:buFont typeface="Arial" panose="020B0604020202020204" pitchFamily="34" charset="0"/>
            <a:buChar char="•"/>
          </a:pPr>
          <a:r>
            <a:rPr lang="en-CA" b="1" i="0" dirty="0">
              <a:effectLst/>
              <a:latin typeface="Calibri"/>
              <a:ea typeface="Calibri"/>
              <a:cs typeface="Calibri"/>
            </a:rPr>
            <a:t>Tree-Based Models: </a:t>
          </a:r>
          <a:r>
            <a:rPr lang="en-CA" b="0" i="0" dirty="0">
              <a:effectLst/>
              <a:latin typeface="Calibri"/>
              <a:ea typeface="Calibri"/>
              <a:cs typeface="Calibri"/>
            </a:rPr>
            <a:t>Since the datasets contain many discrete and categorical variables, tree-based models such as random forest and boosting models tend to perform better. Both classifiers are regressors were used to predict binary birth outcome and discrete birth weight respectively</a:t>
          </a:r>
          <a:endParaRPr lang="en-US" b="0" dirty="0">
            <a:latin typeface="Calibri"/>
            <a:ea typeface="Calibri"/>
            <a:cs typeface="Calibri"/>
          </a:endParaRPr>
        </a:p>
      </dgm:t>
    </dgm:pt>
    <dgm:pt modelId="{8793EEEA-2467-3A40-BF4E-4988E9F65BC8}" type="parTrans" cxnId="{8C6FF035-FC58-2842-A964-9ECDEC481E90}">
      <dgm:prSet/>
      <dgm:spPr/>
      <dgm:t>
        <a:bodyPr/>
        <a:lstStyle/>
        <a:p>
          <a:endParaRPr lang="en-US"/>
        </a:p>
      </dgm:t>
    </dgm:pt>
    <dgm:pt modelId="{4B6C0573-24B3-E242-957F-FE9A74C1AE04}" type="sibTrans" cxnId="{8C6FF035-FC58-2842-A964-9ECDEC481E90}">
      <dgm:prSet/>
      <dgm:spPr/>
      <dgm:t>
        <a:bodyPr/>
        <a:lstStyle/>
        <a:p>
          <a:endParaRPr lang="en-US"/>
        </a:p>
      </dgm:t>
    </dgm:pt>
    <dgm:pt modelId="{402CC6AE-8635-2145-9FA4-D260937347F1}">
      <dgm:prSet/>
      <dgm:spPr/>
      <dgm:t>
        <a:bodyPr/>
        <a:lstStyle/>
        <a:p>
          <a:pPr algn="just">
            <a:buFont typeface="Arial" panose="020B0604020202020204" pitchFamily="34" charset="0"/>
            <a:buChar char="•"/>
          </a:pPr>
          <a:r>
            <a:rPr lang="en-US" b="1" i="0" dirty="0">
              <a:effectLst/>
              <a:latin typeface="Calibri"/>
              <a:ea typeface="Calibri"/>
              <a:cs typeface="Calibri"/>
            </a:rPr>
            <a:t>K Nearest-Neighbors: </a:t>
          </a:r>
          <a:r>
            <a:rPr lang="en-US" b="0" i="0" dirty="0">
              <a:effectLst/>
              <a:latin typeface="Calibri"/>
              <a:ea typeface="Calibri"/>
              <a:cs typeface="Calibri"/>
            </a:rPr>
            <a:t>If age and treatment factors bear relevance to successful births, the successful treatment cycles will share common traits in the HFEA data and would be closer to one another in a high dimensional feature space</a:t>
          </a:r>
          <a:endParaRPr lang="en-US" b="0" dirty="0">
            <a:latin typeface="Calibri"/>
            <a:ea typeface="Calibri"/>
            <a:cs typeface="Calibri"/>
          </a:endParaRPr>
        </a:p>
      </dgm:t>
    </dgm:pt>
    <dgm:pt modelId="{0C30F374-2FE7-B24D-9125-1680039C483D}" type="parTrans" cxnId="{B79949D0-8BEE-1245-8D0B-7BB6FAC2C315}">
      <dgm:prSet/>
      <dgm:spPr/>
      <dgm:t>
        <a:bodyPr/>
        <a:lstStyle/>
        <a:p>
          <a:endParaRPr lang="en-US"/>
        </a:p>
      </dgm:t>
    </dgm:pt>
    <dgm:pt modelId="{A28FA184-CF07-4049-8D69-E1B3BCBACC26}" type="sibTrans" cxnId="{B79949D0-8BEE-1245-8D0B-7BB6FAC2C315}">
      <dgm:prSet/>
      <dgm:spPr/>
      <dgm:t>
        <a:bodyPr/>
        <a:lstStyle/>
        <a:p>
          <a:endParaRPr lang="en-US"/>
        </a:p>
      </dgm:t>
    </dgm:pt>
    <dgm:pt modelId="{CCB6FF65-F263-A649-BA36-8A0FC746EE24}">
      <dgm:prSet/>
      <dgm:spPr/>
      <dgm:t>
        <a:bodyPr/>
        <a:lstStyle/>
        <a:p>
          <a:pPr algn="just">
            <a:buFont typeface="Arial" panose="020B0604020202020204" pitchFamily="34" charset="0"/>
            <a:buChar char="•"/>
          </a:pPr>
          <a:r>
            <a:rPr lang="en-CA" b="1" i="0" dirty="0">
              <a:effectLst/>
              <a:latin typeface="Calibri" panose="020F0502020204030204" pitchFamily="34" charset="0"/>
              <a:cs typeface="Calibri" panose="020F0502020204030204" pitchFamily="34" charset="0"/>
            </a:rPr>
            <a:t>Machine </a:t>
          </a:r>
          <a:r>
            <a:rPr lang="en-US" altLang="zh-CN" b="1" i="0" dirty="0">
              <a:effectLst/>
              <a:latin typeface="Calibri" panose="020F0502020204030204" pitchFamily="34" charset="0"/>
              <a:cs typeface="Calibri" panose="020F0502020204030204" pitchFamily="34" charset="0"/>
            </a:rPr>
            <a:t>Learning Prediction Models to predict successful birth and birth weight (Nice-to-have)</a:t>
          </a:r>
          <a:endParaRPr lang="en-US" dirty="0">
            <a:latin typeface="Calibri" panose="020F0502020204030204" pitchFamily="34" charset="0"/>
            <a:cs typeface="Calibri" panose="020F0502020204030204" pitchFamily="34" charset="0"/>
          </a:endParaRPr>
        </a:p>
      </dgm:t>
    </dgm:pt>
    <dgm:pt modelId="{A370CD01-1BA3-2C41-B0DF-5BE40569F0A0}" type="parTrans" cxnId="{CDB507D3-4279-8240-AE44-04C6D9AE829B}">
      <dgm:prSet/>
      <dgm:spPr/>
      <dgm:t>
        <a:bodyPr/>
        <a:lstStyle/>
        <a:p>
          <a:endParaRPr lang="en-US"/>
        </a:p>
      </dgm:t>
    </dgm:pt>
    <dgm:pt modelId="{3B631A85-664B-684C-B61B-38500E8A935F}" type="sibTrans" cxnId="{CDB507D3-4279-8240-AE44-04C6D9AE829B}">
      <dgm:prSet/>
      <dgm:spPr/>
      <dgm:t>
        <a:bodyPr/>
        <a:lstStyle/>
        <a:p>
          <a:endParaRPr lang="en-US"/>
        </a:p>
      </dgm:t>
    </dgm:pt>
    <dgm:pt modelId="{70BE0D31-7946-2B4A-BD26-794CECA82F9B}" type="pres">
      <dgm:prSet presAssocID="{C79F0861-0196-1D49-AEF4-216BF62918B8}" presName="diagram" presStyleCnt="0">
        <dgm:presLayoutVars>
          <dgm:dir/>
          <dgm:resizeHandles val="exact"/>
        </dgm:presLayoutVars>
      </dgm:prSet>
      <dgm:spPr/>
    </dgm:pt>
    <dgm:pt modelId="{0AB03D8F-9C1A-7B4B-8C40-86F6D512BD04}" type="pres">
      <dgm:prSet presAssocID="{9E06A85D-7240-264B-9357-F97FCD67B360}" presName="node" presStyleLbl="node1" presStyleIdx="0" presStyleCnt="6">
        <dgm:presLayoutVars>
          <dgm:bulletEnabled val="1"/>
        </dgm:presLayoutVars>
      </dgm:prSet>
      <dgm:spPr/>
    </dgm:pt>
    <dgm:pt modelId="{87B2311F-6050-994D-8670-F31820BC4129}" type="pres">
      <dgm:prSet presAssocID="{F2EA4698-DD74-504B-83D8-5619F47C9332}" presName="sibTrans" presStyleCnt="0"/>
      <dgm:spPr/>
    </dgm:pt>
    <dgm:pt modelId="{61A887F1-BB52-D444-93E2-55D33271A0D1}" type="pres">
      <dgm:prSet presAssocID="{56AE4AA6-0C2C-A243-8294-25F926EA6502}" presName="node" presStyleLbl="node1" presStyleIdx="1" presStyleCnt="6">
        <dgm:presLayoutVars>
          <dgm:bulletEnabled val="1"/>
        </dgm:presLayoutVars>
      </dgm:prSet>
      <dgm:spPr/>
    </dgm:pt>
    <dgm:pt modelId="{5E36BC1C-474B-5747-A4FE-6AC51CFB53E9}" type="pres">
      <dgm:prSet presAssocID="{7DD2915A-814C-1741-9EFF-27035E718123}" presName="sibTrans" presStyleCnt="0"/>
      <dgm:spPr/>
    </dgm:pt>
    <dgm:pt modelId="{8C72CD3A-51CC-3842-853B-BE4D966C715F}" type="pres">
      <dgm:prSet presAssocID="{45ADE2D5-D473-7F43-B761-488CB09E742D}" presName="node" presStyleLbl="node1" presStyleIdx="2" presStyleCnt="6">
        <dgm:presLayoutVars>
          <dgm:bulletEnabled val="1"/>
        </dgm:presLayoutVars>
      </dgm:prSet>
      <dgm:spPr/>
    </dgm:pt>
    <dgm:pt modelId="{59F23352-43FA-0246-834C-C260C4329A05}" type="pres">
      <dgm:prSet presAssocID="{AB51B827-491F-E340-9EE2-3EFC9F68FC90}" presName="sibTrans" presStyleCnt="0"/>
      <dgm:spPr/>
    </dgm:pt>
    <dgm:pt modelId="{4F89826F-1DCC-F642-9612-81B7583C5516}" type="pres">
      <dgm:prSet presAssocID="{CCB6FF65-F263-A649-BA36-8A0FC746EE24}" presName="node" presStyleLbl="node1" presStyleIdx="3" presStyleCnt="6" custLinFactNeighborX="-7224" custLinFactNeighborY="1157">
        <dgm:presLayoutVars>
          <dgm:bulletEnabled val="1"/>
        </dgm:presLayoutVars>
      </dgm:prSet>
      <dgm:spPr/>
    </dgm:pt>
    <dgm:pt modelId="{5B5A8305-B968-994B-8308-6FFB7823B945}" type="pres">
      <dgm:prSet presAssocID="{3B631A85-664B-684C-B61B-38500E8A935F}" presName="sibTrans" presStyleCnt="0"/>
      <dgm:spPr/>
    </dgm:pt>
    <dgm:pt modelId="{F93D97F2-6989-6740-9FA1-95C7FA831722}" type="pres">
      <dgm:prSet presAssocID="{D5ADEB44-B649-F848-9D2D-C780E6359E4E}" presName="node" presStyleLbl="node1" presStyleIdx="4" presStyleCnt="6">
        <dgm:presLayoutVars>
          <dgm:bulletEnabled val="1"/>
        </dgm:presLayoutVars>
      </dgm:prSet>
      <dgm:spPr/>
    </dgm:pt>
    <dgm:pt modelId="{4FEA7327-5739-C54A-A47D-D41FB053BE14}" type="pres">
      <dgm:prSet presAssocID="{4B6C0573-24B3-E242-957F-FE9A74C1AE04}" presName="sibTrans" presStyleCnt="0"/>
      <dgm:spPr/>
    </dgm:pt>
    <dgm:pt modelId="{971BCAA6-B4C0-A24F-A235-F165FD5DA4F7}" type="pres">
      <dgm:prSet presAssocID="{402CC6AE-8635-2145-9FA4-D260937347F1}" presName="node" presStyleLbl="node1" presStyleIdx="5" presStyleCnt="6" custLinFactNeighborX="6740">
        <dgm:presLayoutVars>
          <dgm:bulletEnabled val="1"/>
        </dgm:presLayoutVars>
      </dgm:prSet>
      <dgm:spPr/>
    </dgm:pt>
  </dgm:ptLst>
  <dgm:cxnLst>
    <dgm:cxn modelId="{9EF09102-31DF-C644-9379-2789673D6EE1}" srcId="{C79F0861-0196-1D49-AEF4-216BF62918B8}" destId="{45ADE2D5-D473-7F43-B761-488CB09E742D}" srcOrd="2" destOrd="0" parTransId="{43E2AA4D-D39E-3A4C-A9D2-AEAECDF6F165}" sibTransId="{AB51B827-491F-E340-9EE2-3EFC9F68FC90}"/>
    <dgm:cxn modelId="{09844C06-0282-A540-BFAF-3E7FDC2E484C}" srcId="{C79F0861-0196-1D49-AEF4-216BF62918B8}" destId="{56AE4AA6-0C2C-A243-8294-25F926EA6502}" srcOrd="1" destOrd="0" parTransId="{E24120E5-2244-AA48-A289-34A7131BC6C0}" sibTransId="{7DD2915A-814C-1741-9EFF-27035E718123}"/>
    <dgm:cxn modelId="{2B867F1F-408A-1E41-A082-4A0BA6D1EC51}" type="presOf" srcId="{45ADE2D5-D473-7F43-B761-488CB09E742D}" destId="{8C72CD3A-51CC-3842-853B-BE4D966C715F}" srcOrd="0" destOrd="0" presId="urn:microsoft.com/office/officeart/2005/8/layout/default"/>
    <dgm:cxn modelId="{4612A326-D83A-DC45-B370-4F1D27E113DF}" srcId="{C79F0861-0196-1D49-AEF4-216BF62918B8}" destId="{9E06A85D-7240-264B-9357-F97FCD67B360}" srcOrd="0" destOrd="0" parTransId="{6D01FDBA-FEB7-C849-B821-42D5C8999F21}" sibTransId="{F2EA4698-DD74-504B-83D8-5619F47C9332}"/>
    <dgm:cxn modelId="{8C6FF035-FC58-2842-A964-9ECDEC481E90}" srcId="{C79F0861-0196-1D49-AEF4-216BF62918B8}" destId="{D5ADEB44-B649-F848-9D2D-C780E6359E4E}" srcOrd="4" destOrd="0" parTransId="{8793EEEA-2467-3A40-BF4E-4988E9F65BC8}" sibTransId="{4B6C0573-24B3-E242-957F-FE9A74C1AE04}"/>
    <dgm:cxn modelId="{D9450663-2ADA-7444-9231-B3BEEB862BCF}" type="presOf" srcId="{9E06A85D-7240-264B-9357-F97FCD67B360}" destId="{0AB03D8F-9C1A-7B4B-8C40-86F6D512BD04}" srcOrd="0" destOrd="0" presId="urn:microsoft.com/office/officeart/2005/8/layout/default"/>
    <dgm:cxn modelId="{58BCD276-D87B-534E-9E51-A178B2830FE0}" type="presOf" srcId="{56AE4AA6-0C2C-A243-8294-25F926EA6502}" destId="{61A887F1-BB52-D444-93E2-55D33271A0D1}" srcOrd="0" destOrd="0" presId="urn:microsoft.com/office/officeart/2005/8/layout/default"/>
    <dgm:cxn modelId="{EE8EBD77-E627-974F-9024-F95807B70D31}" type="presOf" srcId="{402CC6AE-8635-2145-9FA4-D260937347F1}" destId="{971BCAA6-B4C0-A24F-A235-F165FD5DA4F7}" srcOrd="0" destOrd="0" presId="urn:microsoft.com/office/officeart/2005/8/layout/default"/>
    <dgm:cxn modelId="{50941EC1-5F6E-F041-BE4B-F60C82959DAB}" type="presOf" srcId="{C79F0861-0196-1D49-AEF4-216BF62918B8}" destId="{70BE0D31-7946-2B4A-BD26-794CECA82F9B}" srcOrd="0" destOrd="0" presId="urn:microsoft.com/office/officeart/2005/8/layout/default"/>
    <dgm:cxn modelId="{B79949D0-8BEE-1245-8D0B-7BB6FAC2C315}" srcId="{C79F0861-0196-1D49-AEF4-216BF62918B8}" destId="{402CC6AE-8635-2145-9FA4-D260937347F1}" srcOrd="5" destOrd="0" parTransId="{0C30F374-2FE7-B24D-9125-1680039C483D}" sibTransId="{A28FA184-CF07-4049-8D69-E1B3BCBACC26}"/>
    <dgm:cxn modelId="{CDB507D3-4279-8240-AE44-04C6D9AE829B}" srcId="{C79F0861-0196-1D49-AEF4-216BF62918B8}" destId="{CCB6FF65-F263-A649-BA36-8A0FC746EE24}" srcOrd="3" destOrd="0" parTransId="{A370CD01-1BA3-2C41-B0DF-5BE40569F0A0}" sibTransId="{3B631A85-664B-684C-B61B-38500E8A935F}"/>
    <dgm:cxn modelId="{B2BD64E8-B299-8847-87B0-F662C4B71A40}" type="presOf" srcId="{CCB6FF65-F263-A649-BA36-8A0FC746EE24}" destId="{4F89826F-1DCC-F642-9612-81B7583C5516}" srcOrd="0" destOrd="0" presId="urn:microsoft.com/office/officeart/2005/8/layout/default"/>
    <dgm:cxn modelId="{A1DA44FA-3F10-C741-A9D9-24E71039F637}" type="presOf" srcId="{D5ADEB44-B649-F848-9D2D-C780E6359E4E}" destId="{F93D97F2-6989-6740-9FA1-95C7FA831722}" srcOrd="0" destOrd="0" presId="urn:microsoft.com/office/officeart/2005/8/layout/default"/>
    <dgm:cxn modelId="{D0E8B1BC-81E8-674C-93AE-224654057C8D}" type="presParOf" srcId="{70BE0D31-7946-2B4A-BD26-794CECA82F9B}" destId="{0AB03D8F-9C1A-7B4B-8C40-86F6D512BD04}" srcOrd="0" destOrd="0" presId="urn:microsoft.com/office/officeart/2005/8/layout/default"/>
    <dgm:cxn modelId="{688A8A0A-336B-5F4B-860C-785ECDF62A6D}" type="presParOf" srcId="{70BE0D31-7946-2B4A-BD26-794CECA82F9B}" destId="{87B2311F-6050-994D-8670-F31820BC4129}" srcOrd="1" destOrd="0" presId="urn:microsoft.com/office/officeart/2005/8/layout/default"/>
    <dgm:cxn modelId="{BA06B025-D363-C74B-B133-1623BC1B54F7}" type="presParOf" srcId="{70BE0D31-7946-2B4A-BD26-794CECA82F9B}" destId="{61A887F1-BB52-D444-93E2-55D33271A0D1}" srcOrd="2" destOrd="0" presId="urn:microsoft.com/office/officeart/2005/8/layout/default"/>
    <dgm:cxn modelId="{3564747F-14A0-F14F-877C-381892AE0E6E}" type="presParOf" srcId="{70BE0D31-7946-2B4A-BD26-794CECA82F9B}" destId="{5E36BC1C-474B-5747-A4FE-6AC51CFB53E9}" srcOrd="3" destOrd="0" presId="urn:microsoft.com/office/officeart/2005/8/layout/default"/>
    <dgm:cxn modelId="{6EC5A554-DC4A-674C-B3EA-49B22A795F39}" type="presParOf" srcId="{70BE0D31-7946-2B4A-BD26-794CECA82F9B}" destId="{8C72CD3A-51CC-3842-853B-BE4D966C715F}" srcOrd="4" destOrd="0" presId="urn:microsoft.com/office/officeart/2005/8/layout/default"/>
    <dgm:cxn modelId="{2AE68636-9A00-5943-9156-F1B989C6217E}" type="presParOf" srcId="{70BE0D31-7946-2B4A-BD26-794CECA82F9B}" destId="{59F23352-43FA-0246-834C-C260C4329A05}" srcOrd="5" destOrd="0" presId="urn:microsoft.com/office/officeart/2005/8/layout/default"/>
    <dgm:cxn modelId="{AB8D2432-8876-0C42-B898-0F17B99A9A82}" type="presParOf" srcId="{70BE0D31-7946-2B4A-BD26-794CECA82F9B}" destId="{4F89826F-1DCC-F642-9612-81B7583C5516}" srcOrd="6" destOrd="0" presId="urn:microsoft.com/office/officeart/2005/8/layout/default"/>
    <dgm:cxn modelId="{7DF864C6-504A-EA4E-BC39-9AF455B2F9D3}" type="presParOf" srcId="{70BE0D31-7946-2B4A-BD26-794CECA82F9B}" destId="{5B5A8305-B968-994B-8308-6FFB7823B945}" srcOrd="7" destOrd="0" presId="urn:microsoft.com/office/officeart/2005/8/layout/default"/>
    <dgm:cxn modelId="{95E9E49F-3308-6744-9E9C-2CA395EF4B0B}" type="presParOf" srcId="{70BE0D31-7946-2B4A-BD26-794CECA82F9B}" destId="{F93D97F2-6989-6740-9FA1-95C7FA831722}" srcOrd="8" destOrd="0" presId="urn:microsoft.com/office/officeart/2005/8/layout/default"/>
    <dgm:cxn modelId="{778A6C8C-ABC7-074D-A311-B5C1310D1645}" type="presParOf" srcId="{70BE0D31-7946-2B4A-BD26-794CECA82F9B}" destId="{4FEA7327-5739-C54A-A47D-D41FB053BE14}" srcOrd="9" destOrd="0" presId="urn:microsoft.com/office/officeart/2005/8/layout/default"/>
    <dgm:cxn modelId="{B22A5994-9EB8-9347-A4DF-80F2CF7CECFF}" type="presParOf" srcId="{70BE0D31-7946-2B4A-BD26-794CECA82F9B}" destId="{971BCAA6-B4C0-A24F-A235-F165FD5DA4F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29CF79-8CB4-9A4B-8ED6-13E7CE9EEB47}">
      <dgm:prSet/>
      <dgm:spPr/>
      <dgm:t>
        <a:bodyPr/>
        <a:lstStyle/>
        <a:p>
          <a:r>
            <a:rPr lang="en-US" altLang="zh-CN" b="1" i="0" dirty="0">
              <a:latin typeface="Calibri" panose="020F0502020204030204" pitchFamily="34" charset="0"/>
              <a:ea typeface="Calibri" panose="020F0502020204030204" pitchFamily="34" charset="0"/>
              <a:cs typeface="Calibri" panose="020F0502020204030204" pitchFamily="34" charset="0"/>
            </a:rPr>
            <a:t>Binary Variable </a:t>
          </a:r>
          <a:r>
            <a:rPr lang="en-US" altLang="zh-CN" b="1" i="0" dirty="0" err="1">
              <a:latin typeface="Calibri" panose="020F0502020204030204" pitchFamily="34" charset="0"/>
              <a:ea typeface="Calibri" panose="020F0502020204030204" pitchFamily="34" charset="0"/>
              <a:cs typeface="Calibri" panose="020F0502020204030204" pitchFamily="34" charset="0"/>
            </a:rPr>
            <a:t>Is_ICSI</a:t>
          </a:r>
          <a:r>
            <a:rPr lang="en-US" altLang="zh-CN" b="1" i="0" dirty="0">
              <a:latin typeface="Calibri" panose="020F0502020204030204" pitchFamily="34" charset="0"/>
              <a:ea typeface="Calibri" panose="020F0502020204030204" pitchFamily="34" charset="0"/>
              <a:cs typeface="Calibri" panose="020F0502020204030204" pitchFamily="34" charset="0"/>
            </a:rPr>
            <a:t>: IVF (</a:t>
          </a:r>
          <a:r>
            <a:rPr lang="en-US" b="1" i="0" dirty="0">
              <a:latin typeface="Calibri" panose="020F0502020204030204" pitchFamily="34" charset="0"/>
              <a:ea typeface="Calibri" panose="020F0502020204030204" pitchFamily="34" charset="0"/>
              <a:cs typeface="Calibri" panose="020F0502020204030204" pitchFamily="34" charset="0"/>
            </a:rPr>
            <a:t>In Vitro Fertilization, denoted as 0</a:t>
          </a:r>
          <a:r>
            <a:rPr lang="en-US" b="0" i="0" dirty="0">
              <a:latin typeface="Calibri" panose="020F0502020204030204" pitchFamily="34" charset="0"/>
              <a:ea typeface="Calibri" panose="020F0502020204030204" pitchFamily="34" charset="0"/>
              <a:cs typeface="Calibri" panose="020F0502020204030204" pitchFamily="34" charset="0"/>
            </a:rPr>
            <a:t>)</a:t>
          </a:r>
          <a:r>
            <a:rPr lang="en-US" altLang="zh-CN" b="1" i="0" dirty="0">
              <a:latin typeface="Calibri" panose="020F0502020204030204" pitchFamily="34" charset="0"/>
              <a:ea typeface="Calibri" panose="020F0502020204030204" pitchFamily="34" charset="0"/>
              <a:cs typeface="Calibri" panose="020F0502020204030204" pitchFamily="34" charset="0"/>
            </a:rPr>
            <a:t>: </a:t>
          </a:r>
          <a:r>
            <a:rPr lang="en-US" b="0" i="0" dirty="0">
              <a:latin typeface="Calibri" panose="020F0502020204030204" pitchFamily="34" charset="0"/>
              <a:ea typeface="Calibri" panose="020F0502020204030204" pitchFamily="34" charset="0"/>
              <a:cs typeface="Calibri" panose="020F0502020204030204" pitchFamily="34" charset="0"/>
            </a:rPr>
            <a:t>  egg and sperm are placed together in a dish and allowed to fertilize naturally. </a:t>
          </a:r>
          <a:r>
            <a:rPr lang="en-US" b="1" i="0" dirty="0">
              <a:latin typeface="Calibri" panose="020F0502020204030204" pitchFamily="34" charset="0"/>
              <a:ea typeface="Calibri" panose="020F0502020204030204" pitchFamily="34" charset="0"/>
              <a:cs typeface="Calibri" panose="020F0502020204030204" pitchFamily="34" charset="0"/>
            </a:rPr>
            <a:t>ICSI (Intracytoplasmic Sperm Injection, denoted as 1</a:t>
          </a:r>
          <a:r>
            <a:rPr lang="en-US" b="0" i="0" dirty="0">
              <a:latin typeface="Calibri" panose="020F0502020204030204" pitchFamily="34" charset="0"/>
              <a:ea typeface="Calibri" panose="020F0502020204030204" pitchFamily="34" charset="0"/>
              <a:cs typeface="Calibri" panose="020F0502020204030204" pitchFamily="34" charset="0"/>
            </a:rPr>
            <a:t>): a single sperm is injected directly into the egg using a microscopic needle.</a:t>
          </a:r>
          <a:endParaRPr lang="zh-CN" b="1" i="0" dirty="0">
            <a:latin typeface="Calibri" panose="020F0502020204030204" pitchFamily="34" charset="0"/>
            <a:cs typeface="Calibri" panose="020F0502020204030204" pitchFamily="34" charset="0"/>
          </a:endParaRPr>
        </a:p>
      </dgm:t>
    </dgm:pt>
    <dgm:pt modelId="{8A5DB320-ECF7-3640-8EA9-821345B92DE4}" type="parTrans" cxnId="{2694A365-AD10-9746-950A-76890E0B346D}">
      <dgm:prSet/>
      <dgm:spPr/>
      <dgm:t>
        <a:bodyPr/>
        <a:lstStyle/>
        <a:p>
          <a:endParaRPr lang="en-US"/>
        </a:p>
      </dgm:t>
    </dgm:pt>
    <dgm:pt modelId="{9D37AD2E-6D46-FF43-B552-CABB1A7750D4}" type="sibTrans" cxnId="{2694A365-AD10-9746-950A-76890E0B346D}">
      <dgm:prSet/>
      <dgm:spPr/>
      <dgm:t>
        <a:bodyPr/>
        <a:lstStyle/>
        <a:p>
          <a:endParaRPr lang="en-US"/>
        </a:p>
      </dgm:t>
    </dgm:pt>
    <dgm:pt modelId="{C1CA6E96-F51F-1A41-9B14-2226C022B1A4}">
      <dgm:prSet/>
      <dgm:spPr/>
      <dgm:t>
        <a:bodyPr/>
        <a:lstStyle/>
        <a:p>
          <a:r>
            <a:rPr lang="en-CA" altLang="zh-CN" b="1" dirty="0">
              <a:latin typeface="Calibri" panose="020F0502020204030204" pitchFamily="34" charset="0"/>
              <a:cs typeface="Calibri" panose="020F0502020204030204" pitchFamily="34" charset="0"/>
            </a:rPr>
            <a:t>Binary Variable PGT (Preimplantation Genetic Testing):
</a:t>
          </a:r>
          <a:r>
            <a:rPr lang="en-CA" altLang="zh-CN" b="0" dirty="0">
              <a:latin typeface="Calibri" panose="020F0502020204030204" pitchFamily="34" charset="0"/>
              <a:cs typeface="Calibri" panose="020F0502020204030204" pitchFamily="34" charset="0"/>
            </a:rPr>
            <a:t>1. PGS (Preimplantation Genetic Screening): Screens biopsied embryo cells for chromosomal abnormalities without known inherited disorders.
2. PGD (Preimplantation Genetic Diagnosis): Detects specific single gene defects likely to be inherited from parents.</a:t>
          </a:r>
          <a:endParaRPr lang="en-CA" b="0" dirty="0">
            <a:latin typeface="Calibri" panose="020F0502020204030204" pitchFamily="34" charset="0"/>
            <a:ea typeface="Calibri" panose="020F0502020204030204" pitchFamily="34" charset="0"/>
            <a:cs typeface="Calibri" panose="020F0502020204030204" pitchFamily="34" charset="0"/>
          </a:endParaRPr>
        </a:p>
      </dgm:t>
    </dgm:pt>
    <dgm:pt modelId="{A33505C4-B6D8-AB42-8D8A-737EBAA75382}" type="sibTrans" cxnId="{5D06D2F6-A09D-BE46-969D-3FCF55FC9281}">
      <dgm:prSet/>
      <dgm:spPr/>
      <dgm:t>
        <a:bodyPr/>
        <a:lstStyle/>
        <a:p>
          <a:endParaRPr lang="en-US"/>
        </a:p>
      </dgm:t>
    </dgm:pt>
    <dgm:pt modelId="{1C68A409-BB8F-9B40-9040-9DFF2727CCC7}" type="parTrans" cxnId="{5D06D2F6-A09D-BE46-969D-3FCF55FC9281}">
      <dgm:prSet/>
      <dgm:spPr/>
      <dgm:t>
        <a:bodyPr/>
        <a:lstStyle/>
        <a:p>
          <a:endParaRPr lang="en-US"/>
        </a:p>
      </dgm:t>
    </dgm:pt>
    <dgm:pt modelId="{141873DA-F28B-E442-80D6-FC119AC5A439}">
      <dgm:prSet/>
      <dgm:spPr/>
      <dgm:t>
        <a:bodyPr/>
        <a:lstStyle/>
        <a:p>
          <a:r>
            <a:rPr lang="en-US" altLang="zh-CN" b="1" i="0" dirty="0">
              <a:latin typeface="Calibri" panose="020F0502020204030204" pitchFamily="34" charset="0"/>
              <a:ea typeface="Calibri" panose="020F0502020204030204" pitchFamily="34" charset="0"/>
              <a:cs typeface="Calibri" panose="020F0502020204030204" pitchFamily="34" charset="0"/>
            </a:rPr>
            <a:t>Binary Variable </a:t>
          </a:r>
          <a:r>
            <a:rPr lang="en-US" b="1" i="0" dirty="0">
              <a:latin typeface="Calibri" panose="020F0502020204030204" pitchFamily="34" charset="0"/>
              <a:ea typeface="Calibri" panose="020F0502020204030204" pitchFamily="34" charset="0"/>
              <a:cs typeface="Calibri" panose="020F0502020204030204" pitchFamily="34" charset="0"/>
            </a:rPr>
            <a:t>Elective Single Embryo Transfer (</a:t>
          </a:r>
          <a:r>
            <a:rPr lang="en-US" b="1" i="0" dirty="0" err="1">
              <a:latin typeface="Calibri" panose="020F0502020204030204" pitchFamily="34" charset="0"/>
              <a:ea typeface="Calibri" panose="020F0502020204030204" pitchFamily="34" charset="0"/>
              <a:cs typeface="Calibri" panose="020F0502020204030204" pitchFamily="34" charset="0"/>
            </a:rPr>
            <a:t>eSET</a:t>
          </a:r>
          <a:r>
            <a:rPr lang="en-US" b="1" i="0" dirty="0">
              <a:latin typeface="Calibri" panose="020F0502020204030204" pitchFamily="34" charset="0"/>
              <a:ea typeface="Calibri" panose="020F0502020204030204" pitchFamily="34" charset="0"/>
              <a:cs typeface="Calibri" panose="020F0502020204030204" pitchFamily="34" charset="0"/>
            </a:rPr>
            <a:t>)</a:t>
          </a:r>
          <a:r>
            <a:rPr lang="en-US" b="0" i="0" dirty="0">
              <a:latin typeface="Calibri" panose="020F0502020204030204" pitchFamily="34" charset="0"/>
              <a:ea typeface="Calibri" panose="020F0502020204030204" pitchFamily="34" charset="0"/>
              <a:cs typeface="Calibri" panose="020F0502020204030204" pitchFamily="34" charset="0"/>
            </a:rPr>
            <a:t>: Only one embryo is transferred into the uterus of patient with the intention of achieving a singleton pregnancy to minimize the risks associated with multiple pregnancies, such as premature birth, low birth weight, and other complications for both the mother and the babies.</a:t>
          </a:r>
          <a:endParaRPr lang="en-CA" dirty="0">
            <a:latin typeface="Calibri" panose="020F0502020204030204" pitchFamily="34" charset="0"/>
            <a:ea typeface="Calibri" panose="020F0502020204030204" pitchFamily="34" charset="0"/>
            <a:cs typeface="Calibri" panose="020F0502020204030204" pitchFamily="34" charset="0"/>
          </a:endParaRPr>
        </a:p>
      </dgm:t>
    </dgm:pt>
    <dgm:pt modelId="{122EB43D-C051-1E4A-99DA-C9B1DBB25EED}" type="sibTrans" cxnId="{6C525ADF-74E8-944A-BA1F-696C356711E8}">
      <dgm:prSet/>
      <dgm:spPr/>
      <dgm:t>
        <a:bodyPr/>
        <a:lstStyle/>
        <a:p>
          <a:endParaRPr lang="en-US"/>
        </a:p>
      </dgm:t>
    </dgm:pt>
    <dgm:pt modelId="{69C43983-7F81-8D43-AEB9-3F3163BE31B3}" type="parTrans" cxnId="{6C525ADF-74E8-944A-BA1F-696C356711E8}">
      <dgm:prSet/>
      <dgm:spPr/>
      <dgm:t>
        <a:bodyPr/>
        <a:lstStyle/>
        <a:p>
          <a:endParaRPr lang="en-US"/>
        </a:p>
      </dgm:t>
    </dgm:pt>
    <dgm:pt modelId="{81C4ED96-039D-234F-9C58-B4CC7390B6AF}" type="pres">
      <dgm:prSet presAssocID="{10EC020B-0AFB-7C49-97EF-2A7212DBC48C}" presName="linear" presStyleCnt="0">
        <dgm:presLayoutVars>
          <dgm:animLvl val="lvl"/>
          <dgm:resizeHandles val="exact"/>
        </dgm:presLayoutVars>
      </dgm:prSet>
      <dgm:spPr/>
    </dgm:pt>
    <dgm:pt modelId="{6E609E35-263D-1940-8AB9-C846DDFBF8EE}" type="pres">
      <dgm:prSet presAssocID="{7229CF79-8CB4-9A4B-8ED6-13E7CE9EEB47}" presName="parentText" presStyleLbl="node1" presStyleIdx="0" presStyleCnt="3" custScaleY="90771" custLinFactNeighborX="656" custLinFactNeighborY="-8138">
        <dgm:presLayoutVars>
          <dgm:chMax val="0"/>
          <dgm:bulletEnabled val="1"/>
        </dgm:presLayoutVars>
      </dgm:prSet>
      <dgm:spPr/>
    </dgm:pt>
    <dgm:pt modelId="{E8AFC2F3-78B4-D347-B32A-B6C0BA68AFA2}" type="pres">
      <dgm:prSet presAssocID="{9D37AD2E-6D46-FF43-B552-CABB1A7750D4}" presName="spacer" presStyleCnt="0"/>
      <dgm:spPr/>
    </dgm:pt>
    <dgm:pt modelId="{B3458736-3F55-5746-BE67-CDC26CE59817}" type="pres">
      <dgm:prSet presAssocID="{141873DA-F28B-E442-80D6-FC119AC5A439}" presName="parentText" presStyleLbl="node1" presStyleIdx="1" presStyleCnt="3" custScaleY="88084" custLinFactY="441" custLinFactNeighborX="1672" custLinFactNeighborY="100000">
        <dgm:presLayoutVars>
          <dgm:chMax val="0"/>
          <dgm:bulletEnabled val="1"/>
        </dgm:presLayoutVars>
      </dgm:prSet>
      <dgm:spPr/>
    </dgm:pt>
    <dgm:pt modelId="{6094C932-B07D-8343-81C7-1DF241B41F0A}" type="pres">
      <dgm:prSet presAssocID="{122EB43D-C051-1E4A-99DA-C9B1DBB25EED}" presName="spacer" presStyleCnt="0"/>
      <dgm:spPr/>
    </dgm:pt>
    <dgm:pt modelId="{34D4729A-2545-8845-87A7-36A13DF29687}" type="pres">
      <dgm:prSet presAssocID="{C1CA6E96-F51F-1A41-9B14-2226C022B1A4}" presName="parentText" presStyleLbl="node1" presStyleIdx="2" presStyleCnt="3" custScaleY="98767" custLinFactY="2748" custLinFactNeighborY="100000">
        <dgm:presLayoutVars>
          <dgm:chMax val="0"/>
          <dgm:bulletEnabled val="1"/>
        </dgm:presLayoutVars>
      </dgm:prSet>
      <dgm:spPr/>
    </dgm:pt>
  </dgm:ptLst>
  <dgm:cxnLst>
    <dgm:cxn modelId="{76F3B427-072F-F043-A78B-67B87019B9E9}" type="presOf" srcId="{7229CF79-8CB4-9A4B-8ED6-13E7CE9EEB47}" destId="{6E609E35-263D-1940-8AB9-C846DDFBF8EE}" srcOrd="0" destOrd="0" presId="urn:microsoft.com/office/officeart/2005/8/layout/vList2"/>
    <dgm:cxn modelId="{2694A365-AD10-9746-950A-76890E0B346D}" srcId="{10EC020B-0AFB-7C49-97EF-2A7212DBC48C}" destId="{7229CF79-8CB4-9A4B-8ED6-13E7CE9EEB47}" srcOrd="0" destOrd="0" parTransId="{8A5DB320-ECF7-3640-8EA9-821345B92DE4}" sibTransId="{9D37AD2E-6D46-FF43-B552-CABB1A7750D4}"/>
    <dgm:cxn modelId="{DD485356-EFBD-FE4E-8EE7-88CA618648FD}" type="presOf" srcId="{C1CA6E96-F51F-1A41-9B14-2226C022B1A4}" destId="{34D4729A-2545-8845-87A7-36A13DF29687}" srcOrd="0" destOrd="0" presId="urn:microsoft.com/office/officeart/2005/8/layout/vList2"/>
    <dgm:cxn modelId="{7ECDEB83-29EE-0841-A3CA-C2B869C02A4A}" type="presOf" srcId="{141873DA-F28B-E442-80D6-FC119AC5A439}" destId="{B3458736-3F55-5746-BE67-CDC26CE59817}" srcOrd="0" destOrd="0" presId="urn:microsoft.com/office/officeart/2005/8/layout/vList2"/>
    <dgm:cxn modelId="{024363B7-3447-B24B-919D-C82326052F41}" type="presOf" srcId="{10EC020B-0AFB-7C49-97EF-2A7212DBC48C}" destId="{81C4ED96-039D-234F-9C58-B4CC7390B6AF}" srcOrd="0" destOrd="0" presId="urn:microsoft.com/office/officeart/2005/8/layout/vList2"/>
    <dgm:cxn modelId="{6C525ADF-74E8-944A-BA1F-696C356711E8}" srcId="{10EC020B-0AFB-7C49-97EF-2A7212DBC48C}" destId="{141873DA-F28B-E442-80D6-FC119AC5A439}" srcOrd="1" destOrd="0" parTransId="{69C43983-7F81-8D43-AEB9-3F3163BE31B3}" sibTransId="{122EB43D-C051-1E4A-99DA-C9B1DBB25EED}"/>
    <dgm:cxn modelId="{5D06D2F6-A09D-BE46-969D-3FCF55FC9281}" srcId="{10EC020B-0AFB-7C49-97EF-2A7212DBC48C}" destId="{C1CA6E96-F51F-1A41-9B14-2226C022B1A4}" srcOrd="2" destOrd="0" parTransId="{1C68A409-BB8F-9B40-9040-9DFF2727CCC7}" sibTransId="{A33505C4-B6D8-AB42-8D8A-737EBAA75382}"/>
    <dgm:cxn modelId="{F4C92CF2-975D-B34B-83F4-AF3E84D812B5}" type="presParOf" srcId="{81C4ED96-039D-234F-9C58-B4CC7390B6AF}" destId="{6E609E35-263D-1940-8AB9-C846DDFBF8EE}" srcOrd="0" destOrd="0" presId="urn:microsoft.com/office/officeart/2005/8/layout/vList2"/>
    <dgm:cxn modelId="{B2697184-7BBD-0D4D-B524-6BD4E2E121B0}" type="presParOf" srcId="{81C4ED96-039D-234F-9C58-B4CC7390B6AF}" destId="{E8AFC2F3-78B4-D347-B32A-B6C0BA68AFA2}" srcOrd="1" destOrd="0" presId="urn:microsoft.com/office/officeart/2005/8/layout/vList2"/>
    <dgm:cxn modelId="{FDFC57C2-0151-D449-9B1D-92992B41AB04}" type="presParOf" srcId="{81C4ED96-039D-234F-9C58-B4CC7390B6AF}" destId="{B3458736-3F55-5746-BE67-CDC26CE59817}" srcOrd="2" destOrd="0" presId="urn:microsoft.com/office/officeart/2005/8/layout/vList2"/>
    <dgm:cxn modelId="{483407C3-4C1D-1E48-B5A2-2372472BB71C}" type="presParOf" srcId="{81C4ED96-039D-234F-9C58-B4CC7390B6AF}" destId="{6094C932-B07D-8343-81C7-1DF241B41F0A}" srcOrd="3" destOrd="0" presId="urn:microsoft.com/office/officeart/2005/8/layout/vList2"/>
    <dgm:cxn modelId="{F1E87F51-36EB-114E-9873-2E4E72F7EC16}" type="presParOf" srcId="{81C4ED96-039D-234F-9C58-B4CC7390B6AF}" destId="{34D4729A-2545-8845-87A7-36A13DF29687}"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29CF79-8CB4-9A4B-8ED6-13E7CE9EEB47}">
      <dgm:prSet/>
      <dgm:spPr/>
      <dgm:t>
        <a:bodyPr/>
        <a:lstStyle/>
        <a:p>
          <a:r>
            <a:rPr lang="en-ZA" altLang="zh-CN" b="1" i="0" dirty="0">
              <a:latin typeface="Calibri" panose="020F0502020204030204" pitchFamily="34" charset="0"/>
              <a:cs typeface="Calibri" panose="020F0502020204030204" pitchFamily="34" charset="0"/>
            </a:rPr>
            <a:t>Sperm Donor Age at Registration (1991-2016): categorical variable containing </a:t>
          </a:r>
          <a:r>
            <a:rPr lang="en-CA" b="0" dirty="0">
              <a:latin typeface="Calibri" panose="020F0502020204030204" pitchFamily="34" charset="0"/>
              <a:cs typeface="Calibri" panose="020F0502020204030204" pitchFamily="34" charset="0"/>
            </a:rPr>
            <a:t>&lt;= 20, 21-25, 26-30, 31-35, 36-40, 41-45. &lt;= 20</a:t>
          </a:r>
          <a:r>
            <a:rPr lang="en-CA" dirty="0">
              <a:latin typeface="Calibri" panose="020F0502020204030204" pitchFamily="34" charset="0"/>
              <a:cs typeface="Calibri" panose="020F0502020204030204" pitchFamily="34" charset="0"/>
            </a:rPr>
            <a:t> is used as reference group while the rest are used as dummy </a:t>
          </a:r>
          <a:endParaRPr lang="zh-CN" b="1" i="0" dirty="0">
            <a:latin typeface="Calibri" panose="020F0502020204030204" pitchFamily="34" charset="0"/>
            <a:cs typeface="Calibri" panose="020F0502020204030204" pitchFamily="34" charset="0"/>
          </a:endParaRPr>
        </a:p>
      </dgm:t>
    </dgm:pt>
    <dgm:pt modelId="{8A5DB320-ECF7-3640-8EA9-821345B92DE4}" type="parTrans" cxnId="{2694A365-AD10-9746-950A-76890E0B346D}">
      <dgm:prSet/>
      <dgm:spPr/>
      <dgm:t>
        <a:bodyPr/>
        <a:lstStyle/>
        <a:p>
          <a:endParaRPr lang="en-US"/>
        </a:p>
      </dgm:t>
    </dgm:pt>
    <dgm:pt modelId="{9D37AD2E-6D46-FF43-B552-CABB1A7750D4}" type="sibTrans" cxnId="{2694A365-AD10-9746-950A-76890E0B346D}">
      <dgm:prSet/>
      <dgm:spPr/>
      <dgm:t>
        <a:bodyPr/>
        <a:lstStyle/>
        <a:p>
          <a:endParaRPr lang="en-US"/>
        </a:p>
      </dgm:t>
    </dgm:pt>
    <dgm:pt modelId="{141873DA-F28B-E442-80D6-FC119AC5A439}">
      <dgm:prSet/>
      <dgm:spPr/>
      <dgm:t>
        <a:bodyPr/>
        <a:lstStyle/>
        <a:p>
          <a:r>
            <a:rPr lang="en-CA" dirty="0">
              <a:latin typeface="Calibri" panose="020F0502020204030204" pitchFamily="34" charset="0"/>
              <a:cs typeface="Calibri" panose="020F0502020204030204" pitchFamily="34" charset="0"/>
            </a:rPr>
            <a:t>Partner Age (2017-2018): categorical variable which contains 18-34, 35-37, 38-39, 40-42, 43-44, 45-50, 51-55, 56-60, &gt;60. 18-34 is used as reference group while the rest are used as dummy </a:t>
          </a:r>
        </a:p>
      </dgm:t>
    </dgm:pt>
    <dgm:pt modelId="{69C43983-7F81-8D43-AEB9-3F3163BE31B3}" type="parTrans" cxnId="{6C525ADF-74E8-944A-BA1F-696C356711E8}">
      <dgm:prSet/>
      <dgm:spPr/>
      <dgm:t>
        <a:bodyPr/>
        <a:lstStyle/>
        <a:p>
          <a:endParaRPr lang="en-US"/>
        </a:p>
      </dgm:t>
    </dgm:pt>
    <dgm:pt modelId="{122EB43D-C051-1E4A-99DA-C9B1DBB25EED}" type="sibTrans" cxnId="{6C525ADF-74E8-944A-BA1F-696C356711E8}">
      <dgm:prSet/>
      <dgm:spPr/>
      <dgm:t>
        <a:bodyPr/>
        <a:lstStyle/>
        <a:p>
          <a:endParaRPr lang="en-US"/>
        </a:p>
      </dgm:t>
    </dgm:pt>
    <dgm:pt modelId="{BFCC029E-EB6C-46D9-B2F3-879E897F3185}">
      <dgm:prSet/>
      <dgm:spPr/>
      <dgm:t>
        <a:bodyPr/>
        <a:lstStyle/>
        <a:p>
          <a:r>
            <a:rPr lang="en-CA" dirty="0">
              <a:latin typeface="Calibri" panose="020F0502020204030204" pitchFamily="34" charset="0"/>
              <a:cs typeface="Calibri" panose="020F0502020204030204" pitchFamily="34" charset="0"/>
            </a:rPr>
            <a:t>Patient Age at Treatment (1991-2018): categorical variable containing 18-34, 35-37, 38-39, 40-42, 43-44, 45-50. 18-34 is used as reference group while the rest are used as dummy in testing</a:t>
          </a:r>
        </a:p>
      </dgm:t>
    </dgm:pt>
    <dgm:pt modelId="{AD5FC2A7-1C3B-475B-BFE8-C8337C2EF6C9}" type="parTrans" cxnId="{9ED5D83E-2BB9-4761-9D19-26323DE2A803}">
      <dgm:prSet/>
      <dgm:spPr/>
      <dgm:t>
        <a:bodyPr/>
        <a:lstStyle/>
        <a:p>
          <a:endParaRPr lang="zh-CN" altLang="en-US"/>
        </a:p>
      </dgm:t>
    </dgm:pt>
    <dgm:pt modelId="{AECDB632-6AEB-44FF-AFAD-8F9724F9D04B}" type="sibTrans" cxnId="{9ED5D83E-2BB9-4761-9D19-26323DE2A803}">
      <dgm:prSet/>
      <dgm:spPr/>
      <dgm:t>
        <a:bodyPr/>
        <a:lstStyle/>
        <a:p>
          <a:endParaRPr lang="zh-CN" altLang="en-US"/>
        </a:p>
      </dgm:t>
    </dgm:pt>
    <dgm:pt modelId="{81C4ED96-039D-234F-9C58-B4CC7390B6AF}" type="pres">
      <dgm:prSet presAssocID="{10EC020B-0AFB-7C49-97EF-2A7212DBC48C}" presName="linear" presStyleCnt="0">
        <dgm:presLayoutVars>
          <dgm:animLvl val="lvl"/>
          <dgm:resizeHandles val="exact"/>
        </dgm:presLayoutVars>
      </dgm:prSet>
      <dgm:spPr/>
    </dgm:pt>
    <dgm:pt modelId="{6E609E35-263D-1940-8AB9-C846DDFBF8EE}" type="pres">
      <dgm:prSet presAssocID="{7229CF79-8CB4-9A4B-8ED6-13E7CE9EEB47}" presName="parentText" presStyleLbl="node1" presStyleIdx="0" presStyleCnt="3">
        <dgm:presLayoutVars>
          <dgm:chMax val="0"/>
          <dgm:bulletEnabled val="1"/>
        </dgm:presLayoutVars>
      </dgm:prSet>
      <dgm:spPr/>
    </dgm:pt>
    <dgm:pt modelId="{E8AFC2F3-78B4-D347-B32A-B6C0BA68AFA2}" type="pres">
      <dgm:prSet presAssocID="{9D37AD2E-6D46-FF43-B552-CABB1A7750D4}" presName="spacer" presStyleCnt="0"/>
      <dgm:spPr/>
    </dgm:pt>
    <dgm:pt modelId="{B3458736-3F55-5746-BE67-CDC26CE59817}" type="pres">
      <dgm:prSet presAssocID="{141873DA-F28B-E442-80D6-FC119AC5A439}" presName="parentText" presStyleLbl="node1" presStyleIdx="1" presStyleCnt="3" custLinFactNeighborY="52916">
        <dgm:presLayoutVars>
          <dgm:chMax val="0"/>
          <dgm:bulletEnabled val="1"/>
        </dgm:presLayoutVars>
      </dgm:prSet>
      <dgm:spPr/>
    </dgm:pt>
    <dgm:pt modelId="{120BD8B1-5CC8-4A12-8F18-EE4AE904C7DF}" type="pres">
      <dgm:prSet presAssocID="{122EB43D-C051-1E4A-99DA-C9B1DBB25EED}" presName="spacer" presStyleCnt="0"/>
      <dgm:spPr/>
    </dgm:pt>
    <dgm:pt modelId="{D0E766F0-C54C-4090-832B-6BA3E04923DC}" type="pres">
      <dgm:prSet presAssocID="{BFCC029E-EB6C-46D9-B2F3-879E897F3185}" presName="parentText" presStyleLbl="node1" presStyleIdx="2" presStyleCnt="3" custLinFactNeighborY="52916">
        <dgm:presLayoutVars>
          <dgm:chMax val="0"/>
          <dgm:bulletEnabled val="1"/>
        </dgm:presLayoutVars>
      </dgm:prSet>
      <dgm:spPr/>
    </dgm:pt>
  </dgm:ptLst>
  <dgm:cxnLst>
    <dgm:cxn modelId="{76F3B427-072F-F043-A78B-67B87019B9E9}" type="presOf" srcId="{7229CF79-8CB4-9A4B-8ED6-13E7CE9EEB47}" destId="{6E609E35-263D-1940-8AB9-C846DDFBF8EE}" srcOrd="0" destOrd="0" presId="urn:microsoft.com/office/officeart/2005/8/layout/vList2"/>
    <dgm:cxn modelId="{9ED5D83E-2BB9-4761-9D19-26323DE2A803}" srcId="{10EC020B-0AFB-7C49-97EF-2A7212DBC48C}" destId="{BFCC029E-EB6C-46D9-B2F3-879E897F3185}" srcOrd="2" destOrd="0" parTransId="{AD5FC2A7-1C3B-475B-BFE8-C8337C2EF6C9}" sibTransId="{AECDB632-6AEB-44FF-AFAD-8F9724F9D04B}"/>
    <dgm:cxn modelId="{2694A365-AD10-9746-950A-76890E0B346D}" srcId="{10EC020B-0AFB-7C49-97EF-2A7212DBC48C}" destId="{7229CF79-8CB4-9A4B-8ED6-13E7CE9EEB47}" srcOrd="0" destOrd="0" parTransId="{8A5DB320-ECF7-3640-8EA9-821345B92DE4}" sibTransId="{9D37AD2E-6D46-FF43-B552-CABB1A7750D4}"/>
    <dgm:cxn modelId="{7ECDEB83-29EE-0841-A3CA-C2B869C02A4A}" type="presOf" srcId="{141873DA-F28B-E442-80D6-FC119AC5A439}" destId="{B3458736-3F55-5746-BE67-CDC26CE59817}" srcOrd="0" destOrd="0" presId="urn:microsoft.com/office/officeart/2005/8/layout/vList2"/>
    <dgm:cxn modelId="{024363B7-3447-B24B-919D-C82326052F41}" type="presOf" srcId="{10EC020B-0AFB-7C49-97EF-2A7212DBC48C}" destId="{81C4ED96-039D-234F-9C58-B4CC7390B6AF}" srcOrd="0" destOrd="0" presId="urn:microsoft.com/office/officeart/2005/8/layout/vList2"/>
    <dgm:cxn modelId="{D99DD7D7-7554-4525-A8B6-C276EF6CC325}" type="presOf" srcId="{BFCC029E-EB6C-46D9-B2F3-879E897F3185}" destId="{D0E766F0-C54C-4090-832B-6BA3E04923DC}" srcOrd="0" destOrd="0" presId="urn:microsoft.com/office/officeart/2005/8/layout/vList2"/>
    <dgm:cxn modelId="{6C525ADF-74E8-944A-BA1F-696C356711E8}" srcId="{10EC020B-0AFB-7C49-97EF-2A7212DBC48C}" destId="{141873DA-F28B-E442-80D6-FC119AC5A439}" srcOrd="1" destOrd="0" parTransId="{69C43983-7F81-8D43-AEB9-3F3163BE31B3}" sibTransId="{122EB43D-C051-1E4A-99DA-C9B1DBB25EED}"/>
    <dgm:cxn modelId="{F4C92CF2-975D-B34B-83F4-AF3E84D812B5}" type="presParOf" srcId="{81C4ED96-039D-234F-9C58-B4CC7390B6AF}" destId="{6E609E35-263D-1940-8AB9-C846DDFBF8EE}" srcOrd="0" destOrd="0" presId="urn:microsoft.com/office/officeart/2005/8/layout/vList2"/>
    <dgm:cxn modelId="{B2697184-7BBD-0D4D-B524-6BD4E2E121B0}" type="presParOf" srcId="{81C4ED96-039D-234F-9C58-B4CC7390B6AF}" destId="{E8AFC2F3-78B4-D347-B32A-B6C0BA68AFA2}" srcOrd="1" destOrd="0" presId="urn:microsoft.com/office/officeart/2005/8/layout/vList2"/>
    <dgm:cxn modelId="{FDFC57C2-0151-D449-9B1D-92992B41AB04}" type="presParOf" srcId="{81C4ED96-039D-234F-9C58-B4CC7390B6AF}" destId="{B3458736-3F55-5746-BE67-CDC26CE59817}" srcOrd="2" destOrd="0" presId="urn:microsoft.com/office/officeart/2005/8/layout/vList2"/>
    <dgm:cxn modelId="{3B7AACE9-FE25-4B24-BD99-323C87D09CA5}" type="presParOf" srcId="{81C4ED96-039D-234F-9C58-B4CC7390B6AF}" destId="{120BD8B1-5CC8-4A12-8F18-EE4AE904C7DF}" srcOrd="3" destOrd="0" presId="urn:microsoft.com/office/officeart/2005/8/layout/vList2"/>
    <dgm:cxn modelId="{7EF12245-CA86-4748-B357-9C9EFB5DCEE0}" type="presParOf" srcId="{81C4ED96-039D-234F-9C58-B4CC7390B6AF}" destId="{D0E766F0-C54C-4090-832B-6BA3E04923DC}" srcOrd="4"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29CF79-8CB4-9A4B-8ED6-13E7CE9EEB47}">
      <dgm:prSet custT="1"/>
      <dgm:spPr/>
      <dgm:t>
        <a:bodyPr/>
        <a:lstStyle/>
        <a:p>
          <a:r>
            <a:rPr lang="en-US" altLang="zh-CN" sz="1100" b="1" i="0" dirty="0">
              <a:latin typeface="Calibri" panose="020F0502020204030204" pitchFamily="34" charset="0"/>
              <a:ea typeface="Calibri" panose="020F0502020204030204" pitchFamily="34" charset="0"/>
              <a:cs typeface="Calibri" panose="020F0502020204030204" pitchFamily="34" charset="0"/>
            </a:rPr>
            <a:t>Early Outcome (</a:t>
          </a:r>
          <a:r>
            <a:rPr lang="en-US" sz="1100" b="1" i="0" dirty="0">
              <a:latin typeface="Calibri" panose="020F0502020204030204" pitchFamily="34" charset="0"/>
              <a:ea typeface="Calibri" panose="020F0502020204030204" pitchFamily="34" charset="0"/>
              <a:cs typeface="Calibri" panose="020F0502020204030204" pitchFamily="34" charset="0"/>
            </a:rPr>
            <a:t>Binary): 0 for failure; 1 for intrauterine fetal pulsation seen, equivalent to successful pregnancy </a:t>
          </a:r>
          <a:endParaRPr lang="zh-CN" sz="1100" b="1" i="0" dirty="0">
            <a:latin typeface="Calibri" panose="020F0502020204030204" pitchFamily="34" charset="0"/>
            <a:cs typeface="Calibri" panose="020F0502020204030204" pitchFamily="34" charset="0"/>
          </a:endParaRPr>
        </a:p>
      </dgm:t>
    </dgm:pt>
    <dgm:pt modelId="{8A5DB320-ECF7-3640-8EA9-821345B92DE4}" type="parTrans" cxnId="{2694A365-AD10-9746-950A-76890E0B346D}">
      <dgm:prSet/>
      <dgm:spPr/>
      <dgm:t>
        <a:bodyPr/>
        <a:lstStyle/>
        <a:p>
          <a:endParaRPr lang="en-US"/>
        </a:p>
      </dgm:t>
    </dgm:pt>
    <dgm:pt modelId="{9D37AD2E-6D46-FF43-B552-CABB1A7750D4}" type="sibTrans" cxnId="{2694A365-AD10-9746-950A-76890E0B346D}">
      <dgm:prSet/>
      <dgm:spPr/>
      <dgm:t>
        <a:bodyPr/>
        <a:lstStyle/>
        <a:p>
          <a:endParaRPr lang="en-US"/>
        </a:p>
      </dgm:t>
    </dgm:pt>
    <dgm:pt modelId="{141873DA-F28B-E442-80D6-FC119AC5A439}">
      <dgm:prSet custT="1"/>
      <dgm:spPr/>
      <dgm:t>
        <a:bodyPr/>
        <a:lstStyle/>
        <a:p>
          <a:r>
            <a:rPr lang="en-CA" sz="1100" b="1" dirty="0">
              <a:latin typeface="Calibri" panose="020F0502020204030204" pitchFamily="34" charset="0"/>
              <a:ea typeface="Calibri" panose="020F0502020204030204" pitchFamily="34" charset="0"/>
              <a:cs typeface="Calibri" panose="020F0502020204030204" pitchFamily="34" charset="0"/>
            </a:rPr>
            <a:t>Live Birth Occurrence (Binary</a:t>
          </a:r>
          <a:r>
            <a:rPr lang="en-CA" sz="1100" dirty="0">
              <a:latin typeface="Calibri" panose="020F0502020204030204" pitchFamily="34" charset="0"/>
              <a:ea typeface="Calibri" panose="020F0502020204030204" pitchFamily="34" charset="0"/>
              <a:cs typeface="Calibri" panose="020F0502020204030204" pitchFamily="34" charset="0"/>
            </a:rPr>
            <a:t>):</a:t>
          </a:r>
          <a:r>
            <a:rPr lang="en-US" sz="1100" b="1" i="0" dirty="0">
              <a:latin typeface="Calibri" panose="020F0502020204030204" pitchFamily="34" charset="0"/>
              <a:ea typeface="Calibri" panose="020F0502020204030204" pitchFamily="34" charset="0"/>
              <a:cs typeface="Calibri" panose="020F0502020204030204" pitchFamily="34" charset="0"/>
            </a:rPr>
            <a:t>0 for failure; 1 for live birth seen. Not all pregnancies translate to live birth despite high correlation</a:t>
          </a:r>
          <a:endParaRPr lang="en-CA" sz="1100" dirty="0">
            <a:latin typeface="Calibri" panose="020F0502020204030204" pitchFamily="34" charset="0"/>
            <a:ea typeface="Calibri" panose="020F0502020204030204" pitchFamily="34" charset="0"/>
            <a:cs typeface="Calibri" panose="020F0502020204030204" pitchFamily="34" charset="0"/>
          </a:endParaRPr>
        </a:p>
      </dgm:t>
    </dgm:pt>
    <dgm:pt modelId="{69C43983-7F81-8D43-AEB9-3F3163BE31B3}" type="parTrans" cxnId="{6C525ADF-74E8-944A-BA1F-696C356711E8}">
      <dgm:prSet/>
      <dgm:spPr/>
      <dgm:t>
        <a:bodyPr/>
        <a:lstStyle/>
        <a:p>
          <a:endParaRPr lang="en-US"/>
        </a:p>
      </dgm:t>
    </dgm:pt>
    <dgm:pt modelId="{122EB43D-C051-1E4A-99DA-C9B1DBB25EED}" type="sibTrans" cxnId="{6C525ADF-74E8-944A-BA1F-696C356711E8}">
      <dgm:prSet/>
      <dgm:spPr/>
      <dgm:t>
        <a:bodyPr/>
        <a:lstStyle/>
        <a:p>
          <a:endParaRPr lang="en-US"/>
        </a:p>
      </dgm:t>
    </dgm:pt>
    <dgm:pt modelId="{C1CA6E96-F51F-1A41-9B14-2226C022B1A4}">
      <dgm:prSet custT="1"/>
      <dgm:spPr/>
      <dgm:t>
        <a:bodyPr/>
        <a:lstStyle/>
        <a:p>
          <a:r>
            <a:rPr lang="en-CA" sz="1100" b="1" dirty="0">
              <a:latin typeface="Calibri" panose="020F0502020204030204" pitchFamily="34" charset="0"/>
              <a:ea typeface="Calibri" panose="020F0502020204030204" pitchFamily="34" charset="0"/>
              <a:cs typeface="Calibri" panose="020F0502020204030204" pitchFamily="34" charset="0"/>
            </a:rPr>
            <a:t>Baby Weight (lower end of each range): i.e. </a:t>
          </a:r>
          <a:r>
            <a:rPr lang="en-US" sz="1100" b="0" dirty="0">
              <a:latin typeface="Calibri" panose="020F0502020204030204" pitchFamily="34" charset="0"/>
              <a:ea typeface="Calibri" panose="020F0502020204030204" pitchFamily="34" charset="0"/>
              <a:cs typeface="Calibri" panose="020F0502020204030204" pitchFamily="34" charset="0"/>
            </a:rPr>
            <a:t>'Between 3.0kg and 3.49Kg’ converted to numerical type 3.0, in machine learning only</a:t>
          </a:r>
          <a:endParaRPr lang="en-CA" sz="1100" b="1" dirty="0">
            <a:latin typeface="Calibri" panose="020F0502020204030204" pitchFamily="34" charset="0"/>
            <a:ea typeface="Calibri" panose="020F0502020204030204" pitchFamily="34" charset="0"/>
            <a:cs typeface="Calibri" panose="020F0502020204030204" pitchFamily="34" charset="0"/>
          </a:endParaRPr>
        </a:p>
      </dgm:t>
    </dgm:pt>
    <dgm:pt modelId="{A33505C4-B6D8-AB42-8D8A-737EBAA75382}" type="sibTrans" cxnId="{5D06D2F6-A09D-BE46-969D-3FCF55FC9281}">
      <dgm:prSet/>
      <dgm:spPr/>
      <dgm:t>
        <a:bodyPr/>
        <a:lstStyle/>
        <a:p>
          <a:endParaRPr lang="en-US"/>
        </a:p>
      </dgm:t>
    </dgm:pt>
    <dgm:pt modelId="{1C68A409-BB8F-9B40-9040-9DFF2727CCC7}" type="parTrans" cxnId="{5D06D2F6-A09D-BE46-969D-3FCF55FC9281}">
      <dgm:prSet/>
      <dgm:spPr/>
      <dgm:t>
        <a:bodyPr/>
        <a:lstStyle/>
        <a:p>
          <a:endParaRPr lang="en-US"/>
        </a:p>
      </dgm:t>
    </dgm:pt>
    <dgm:pt modelId="{81C4ED96-039D-234F-9C58-B4CC7390B6AF}" type="pres">
      <dgm:prSet presAssocID="{10EC020B-0AFB-7C49-97EF-2A7212DBC48C}" presName="linear" presStyleCnt="0">
        <dgm:presLayoutVars>
          <dgm:animLvl val="lvl"/>
          <dgm:resizeHandles val="exact"/>
        </dgm:presLayoutVars>
      </dgm:prSet>
      <dgm:spPr/>
    </dgm:pt>
    <dgm:pt modelId="{6E609E35-263D-1940-8AB9-C846DDFBF8EE}" type="pres">
      <dgm:prSet presAssocID="{7229CF79-8CB4-9A4B-8ED6-13E7CE9EEB47}" presName="parentText" presStyleLbl="node1" presStyleIdx="0" presStyleCnt="3" custLinFactNeighborY="70945">
        <dgm:presLayoutVars>
          <dgm:chMax val="0"/>
          <dgm:bulletEnabled val="1"/>
        </dgm:presLayoutVars>
      </dgm:prSet>
      <dgm:spPr/>
    </dgm:pt>
    <dgm:pt modelId="{E8AFC2F3-78B4-D347-B32A-B6C0BA68AFA2}" type="pres">
      <dgm:prSet presAssocID="{9D37AD2E-6D46-FF43-B552-CABB1A7750D4}" presName="spacer" presStyleCnt="0"/>
      <dgm:spPr/>
    </dgm:pt>
    <dgm:pt modelId="{B3458736-3F55-5746-BE67-CDC26CE59817}" type="pres">
      <dgm:prSet presAssocID="{141873DA-F28B-E442-80D6-FC119AC5A439}" presName="parentText" presStyleLbl="node1" presStyleIdx="1" presStyleCnt="3" custLinFactNeighborY="20471">
        <dgm:presLayoutVars>
          <dgm:chMax val="0"/>
          <dgm:bulletEnabled val="1"/>
        </dgm:presLayoutVars>
      </dgm:prSet>
      <dgm:spPr/>
    </dgm:pt>
    <dgm:pt modelId="{6094C932-B07D-8343-81C7-1DF241B41F0A}" type="pres">
      <dgm:prSet presAssocID="{122EB43D-C051-1E4A-99DA-C9B1DBB25EED}" presName="spacer" presStyleCnt="0"/>
      <dgm:spPr/>
    </dgm:pt>
    <dgm:pt modelId="{34D4729A-2545-8845-87A7-36A13DF29687}" type="pres">
      <dgm:prSet presAssocID="{C1CA6E96-F51F-1A41-9B14-2226C022B1A4}" presName="parentText" presStyleLbl="node1" presStyleIdx="2" presStyleCnt="3" custLinFactNeighborY="-40729">
        <dgm:presLayoutVars>
          <dgm:chMax val="0"/>
          <dgm:bulletEnabled val="1"/>
        </dgm:presLayoutVars>
      </dgm:prSet>
      <dgm:spPr/>
    </dgm:pt>
  </dgm:ptLst>
  <dgm:cxnLst>
    <dgm:cxn modelId="{76F3B427-072F-F043-A78B-67B87019B9E9}" type="presOf" srcId="{7229CF79-8CB4-9A4B-8ED6-13E7CE9EEB47}" destId="{6E609E35-263D-1940-8AB9-C846DDFBF8EE}" srcOrd="0" destOrd="0" presId="urn:microsoft.com/office/officeart/2005/8/layout/vList2"/>
    <dgm:cxn modelId="{2694A365-AD10-9746-950A-76890E0B346D}" srcId="{10EC020B-0AFB-7C49-97EF-2A7212DBC48C}" destId="{7229CF79-8CB4-9A4B-8ED6-13E7CE9EEB47}" srcOrd="0" destOrd="0" parTransId="{8A5DB320-ECF7-3640-8EA9-821345B92DE4}" sibTransId="{9D37AD2E-6D46-FF43-B552-CABB1A7750D4}"/>
    <dgm:cxn modelId="{DD485356-EFBD-FE4E-8EE7-88CA618648FD}" type="presOf" srcId="{C1CA6E96-F51F-1A41-9B14-2226C022B1A4}" destId="{34D4729A-2545-8845-87A7-36A13DF29687}" srcOrd="0" destOrd="0" presId="urn:microsoft.com/office/officeart/2005/8/layout/vList2"/>
    <dgm:cxn modelId="{7ECDEB83-29EE-0841-A3CA-C2B869C02A4A}" type="presOf" srcId="{141873DA-F28B-E442-80D6-FC119AC5A439}" destId="{B3458736-3F55-5746-BE67-CDC26CE59817}" srcOrd="0" destOrd="0" presId="urn:microsoft.com/office/officeart/2005/8/layout/vList2"/>
    <dgm:cxn modelId="{024363B7-3447-B24B-919D-C82326052F41}" type="presOf" srcId="{10EC020B-0AFB-7C49-97EF-2A7212DBC48C}" destId="{81C4ED96-039D-234F-9C58-B4CC7390B6AF}" srcOrd="0" destOrd="0" presId="urn:microsoft.com/office/officeart/2005/8/layout/vList2"/>
    <dgm:cxn modelId="{6C525ADF-74E8-944A-BA1F-696C356711E8}" srcId="{10EC020B-0AFB-7C49-97EF-2A7212DBC48C}" destId="{141873DA-F28B-E442-80D6-FC119AC5A439}" srcOrd="1" destOrd="0" parTransId="{69C43983-7F81-8D43-AEB9-3F3163BE31B3}" sibTransId="{122EB43D-C051-1E4A-99DA-C9B1DBB25EED}"/>
    <dgm:cxn modelId="{5D06D2F6-A09D-BE46-969D-3FCF55FC9281}" srcId="{10EC020B-0AFB-7C49-97EF-2A7212DBC48C}" destId="{C1CA6E96-F51F-1A41-9B14-2226C022B1A4}" srcOrd="2" destOrd="0" parTransId="{1C68A409-BB8F-9B40-9040-9DFF2727CCC7}" sibTransId="{A33505C4-B6D8-AB42-8D8A-737EBAA75382}"/>
    <dgm:cxn modelId="{F4C92CF2-975D-B34B-83F4-AF3E84D812B5}" type="presParOf" srcId="{81C4ED96-039D-234F-9C58-B4CC7390B6AF}" destId="{6E609E35-263D-1940-8AB9-C846DDFBF8EE}" srcOrd="0" destOrd="0" presId="urn:microsoft.com/office/officeart/2005/8/layout/vList2"/>
    <dgm:cxn modelId="{B2697184-7BBD-0D4D-B524-6BD4E2E121B0}" type="presParOf" srcId="{81C4ED96-039D-234F-9C58-B4CC7390B6AF}" destId="{E8AFC2F3-78B4-D347-B32A-B6C0BA68AFA2}" srcOrd="1" destOrd="0" presId="urn:microsoft.com/office/officeart/2005/8/layout/vList2"/>
    <dgm:cxn modelId="{FDFC57C2-0151-D449-9B1D-92992B41AB04}" type="presParOf" srcId="{81C4ED96-039D-234F-9C58-B4CC7390B6AF}" destId="{B3458736-3F55-5746-BE67-CDC26CE59817}" srcOrd="2" destOrd="0" presId="urn:microsoft.com/office/officeart/2005/8/layout/vList2"/>
    <dgm:cxn modelId="{483407C3-4C1D-1E48-B5A2-2372472BB71C}" type="presParOf" srcId="{81C4ED96-039D-234F-9C58-B4CC7390B6AF}" destId="{6094C932-B07D-8343-81C7-1DF241B41F0A}" srcOrd="3" destOrd="0" presId="urn:microsoft.com/office/officeart/2005/8/layout/vList2"/>
    <dgm:cxn modelId="{F1E87F51-36EB-114E-9873-2E4E72F7EC16}" type="presParOf" srcId="{81C4ED96-039D-234F-9C58-B4CC7390B6AF}" destId="{34D4729A-2545-8845-87A7-36A13DF29687}" srcOrd="4"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1C4ED96-039D-234F-9C58-B4CC7390B6AF}" type="pres">
      <dgm:prSet presAssocID="{10EC020B-0AFB-7C49-97EF-2A7212DBC48C}" presName="linear" presStyleCnt="0">
        <dgm:presLayoutVars>
          <dgm:animLvl val="lvl"/>
          <dgm:resizeHandles val="exact"/>
        </dgm:presLayoutVars>
      </dgm:prSet>
      <dgm:spPr/>
    </dgm:pt>
  </dgm:ptLst>
  <dgm:cxnLst>
    <dgm:cxn modelId="{024363B7-3447-B24B-919D-C82326052F41}" type="presOf" srcId="{10EC020B-0AFB-7C49-97EF-2A7212DBC48C}" destId="{81C4ED96-039D-234F-9C58-B4CC7390B6AF}"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09E35-263D-1940-8AB9-C846DDFBF8EE}">
      <dsp:nvSpPr>
        <dsp:cNvPr id="0" name=""/>
        <dsp:cNvSpPr/>
      </dsp:nvSpPr>
      <dsp:spPr>
        <a:xfrm>
          <a:off x="0" y="466495"/>
          <a:ext cx="1391919" cy="1216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altLang="zh-CN" sz="1200" b="1" i="0" kern="1200" dirty="0">
              <a:latin typeface="Calibri" panose="020F0502020204030204" pitchFamily="34" charset="0"/>
              <a:cs typeface="Calibri" panose="020F0502020204030204" pitchFamily="34" charset="0"/>
            </a:rPr>
            <a:t>Why Infertility Treatment matters to the Sustainability of Human Civilization</a:t>
          </a:r>
          <a:endParaRPr lang="zh-CN" sz="1200" b="1" i="0" kern="1200" dirty="0">
            <a:latin typeface="Calibri" panose="020F0502020204030204" pitchFamily="34" charset="0"/>
            <a:cs typeface="Calibri" panose="020F0502020204030204" pitchFamily="34" charset="0"/>
          </a:endParaRPr>
        </a:p>
      </dsp:txBody>
      <dsp:txXfrm>
        <a:off x="59399" y="525894"/>
        <a:ext cx="1273121" cy="1098002"/>
      </dsp:txXfrm>
    </dsp:sp>
    <dsp:sp modelId="{34D4729A-2545-8845-87A7-36A13DF29687}">
      <dsp:nvSpPr>
        <dsp:cNvPr id="0" name=""/>
        <dsp:cNvSpPr/>
      </dsp:nvSpPr>
      <dsp:spPr>
        <a:xfrm>
          <a:off x="0" y="2307025"/>
          <a:ext cx="1391919" cy="1216800"/>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CA" sz="1400" b="1" i="0" kern="1200" dirty="0">
              <a:latin typeface="Calibri" panose="020F0502020204030204" pitchFamily="34" charset="0"/>
              <a:cs typeface="Calibri" panose="020F0502020204030204" pitchFamily="34" charset="0"/>
            </a:rPr>
            <a:t>What value this project provides </a:t>
          </a:r>
          <a:endParaRPr lang="en-CA" sz="1400" b="1" kern="1200" dirty="0">
            <a:latin typeface="Calibri" panose="020F0502020204030204" pitchFamily="34" charset="0"/>
            <a:cs typeface="Calibri" panose="020F0502020204030204" pitchFamily="34" charset="0"/>
          </a:endParaRPr>
        </a:p>
      </dsp:txBody>
      <dsp:txXfrm>
        <a:off x="59399" y="2366424"/>
        <a:ext cx="1273121" cy="1098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09E35-263D-1940-8AB9-C846DDFBF8EE}">
      <dsp:nvSpPr>
        <dsp:cNvPr id="0" name=""/>
        <dsp:cNvSpPr/>
      </dsp:nvSpPr>
      <dsp:spPr>
        <a:xfrm>
          <a:off x="0" y="3183"/>
          <a:ext cx="3427044" cy="1171256"/>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altLang="zh-CN" sz="1100" b="1" i="0" kern="1200" dirty="0">
              <a:latin typeface="Calibri" panose="020F0502020204030204" pitchFamily="34" charset="0"/>
              <a:cs typeface="Calibri" panose="020F0502020204030204" pitchFamily="34" charset="0"/>
            </a:rPr>
            <a:t>1991-2016: </a:t>
          </a:r>
          <a:r>
            <a:rPr lang="en-US" altLang="zh-CN" sz="1100" b="0" i="0" kern="1200" dirty="0">
              <a:latin typeface="Calibri" panose="020F0502020204030204" pitchFamily="34" charset="0"/>
              <a:cs typeface="Calibri" panose="020F0502020204030204" pitchFamily="34" charset="0"/>
            </a:rPr>
            <a:t>Aggregated data of the same set of 94 variables over 25 years. Data of male age only available for cycles when donor sperm was used, but not for partner sperm. </a:t>
          </a:r>
          <a:endParaRPr lang="zh-CN" sz="1100" b="0" i="0" kern="1200" dirty="0">
            <a:latin typeface="Calibri" panose="020F0502020204030204" pitchFamily="34" charset="0"/>
            <a:cs typeface="Calibri" panose="020F0502020204030204" pitchFamily="34" charset="0"/>
          </a:endParaRPr>
        </a:p>
      </dsp:txBody>
      <dsp:txXfrm>
        <a:off x="57176" y="60359"/>
        <a:ext cx="3312692" cy="1056904"/>
      </dsp:txXfrm>
    </dsp:sp>
    <dsp:sp modelId="{B3458736-3F55-5746-BE67-CDC26CE59817}">
      <dsp:nvSpPr>
        <dsp:cNvPr id="0" name=""/>
        <dsp:cNvSpPr/>
      </dsp:nvSpPr>
      <dsp:spPr>
        <a:xfrm>
          <a:off x="0" y="1186679"/>
          <a:ext cx="3427044" cy="1171256"/>
        </a:xfrm>
        <a:prstGeom prst="round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altLang="zh-CN" sz="1100" b="1" i="0" kern="1200" dirty="0">
              <a:latin typeface="Calibri" panose="020F0502020204030204" pitchFamily="34" charset="0"/>
              <a:cs typeface="Calibri" panose="020F0502020204030204" pitchFamily="34" charset="0"/>
            </a:rPr>
            <a:t>2017-2018: </a:t>
          </a:r>
          <a:r>
            <a:rPr lang="en-US" altLang="zh-CN" sz="1100" b="0" i="0" kern="1200" dirty="0">
              <a:latin typeface="Calibri" panose="020F0502020204030204" pitchFamily="34" charset="0"/>
              <a:cs typeface="Calibri" panose="020F0502020204030204" pitchFamily="34" charset="0"/>
            </a:rPr>
            <a:t>Different data variables vis-à-vis data till 2016. Most treatment cycles used sperm from patients’ partner. Contains Patient and Partners’ Sex and Ethnicity. </a:t>
          </a:r>
          <a:endParaRPr lang="en-CA" sz="1100" b="0" kern="1200" dirty="0">
            <a:latin typeface="Calibri" panose="020F0502020204030204" pitchFamily="34" charset="0"/>
            <a:cs typeface="Calibri" panose="020F0502020204030204" pitchFamily="34" charset="0"/>
          </a:endParaRPr>
        </a:p>
      </dsp:txBody>
      <dsp:txXfrm>
        <a:off x="57176" y="1243855"/>
        <a:ext cx="3312692" cy="1056904"/>
      </dsp:txXfrm>
    </dsp:sp>
    <dsp:sp modelId="{34D4729A-2545-8845-87A7-36A13DF29687}">
      <dsp:nvSpPr>
        <dsp:cNvPr id="0" name=""/>
        <dsp:cNvSpPr/>
      </dsp:nvSpPr>
      <dsp:spPr>
        <a:xfrm>
          <a:off x="0" y="2373359"/>
          <a:ext cx="3427044" cy="1171256"/>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b="0" i="0" kern="1200" dirty="0">
              <a:latin typeface="Calibri" panose="020F0502020204030204" pitchFamily="34" charset="0"/>
              <a:cs typeface="Calibri" panose="020F0502020204030204" pitchFamily="34" charset="0"/>
            </a:rPr>
            <a:t>For 1991-2016 data, only cycles that </a:t>
          </a:r>
          <a:r>
            <a:rPr lang="en-CA" sz="1100" b="1" i="0" kern="1200" dirty="0">
              <a:latin typeface="Calibri" panose="020F0502020204030204" pitchFamily="34" charset="0"/>
              <a:cs typeface="Calibri" panose="020F0502020204030204" pitchFamily="34" charset="0"/>
            </a:rPr>
            <a:t>use egg from patient and sperm from donors </a:t>
          </a:r>
          <a:r>
            <a:rPr lang="en-CA" sz="1100" b="0" i="0" kern="1200" dirty="0">
              <a:latin typeface="Calibri" panose="020F0502020204030204" pitchFamily="34" charset="0"/>
              <a:cs typeface="Calibri" panose="020F0502020204030204" pitchFamily="34" charset="0"/>
            </a:rPr>
            <a:t>are kept to study the effect of male age on fertility success</a:t>
          </a:r>
        </a:p>
        <a:p>
          <a:pPr marL="0" lvl="0" indent="0" algn="l" defTabSz="488950">
            <a:lnSpc>
              <a:spcPct val="90000"/>
            </a:lnSpc>
            <a:spcBef>
              <a:spcPct val="0"/>
            </a:spcBef>
            <a:spcAft>
              <a:spcPct val="35000"/>
            </a:spcAft>
            <a:buNone/>
          </a:pPr>
          <a:r>
            <a:rPr lang="en-CA" sz="1100" b="0" i="0" kern="1200" dirty="0">
              <a:latin typeface="Calibri" panose="020F0502020204030204" pitchFamily="34" charset="0"/>
              <a:cs typeface="Calibri" panose="020F0502020204030204" pitchFamily="34" charset="0"/>
            </a:rPr>
            <a:t>For 2017-2018 data, only cycles that use </a:t>
          </a:r>
          <a:r>
            <a:rPr lang="en-CA" sz="1100" b="1" i="0" kern="1200" dirty="0">
              <a:latin typeface="Calibri" panose="020F0502020204030204" pitchFamily="34" charset="0"/>
              <a:cs typeface="Calibri" panose="020F0502020204030204" pitchFamily="34" charset="0"/>
            </a:rPr>
            <a:t>egg from patient and sperm from male partners </a:t>
          </a:r>
          <a:r>
            <a:rPr lang="en-CA" sz="1100" b="0" i="0" kern="1200" dirty="0">
              <a:latin typeface="Calibri" panose="020F0502020204030204" pitchFamily="34" charset="0"/>
              <a:cs typeface="Calibri" panose="020F0502020204030204" pitchFamily="34" charset="0"/>
            </a:rPr>
            <a:t>are kept to study the effect of ethnic factors in addition to males’ age </a:t>
          </a:r>
          <a:endParaRPr lang="en-CA" sz="1100" kern="1200" dirty="0">
            <a:latin typeface="Calibri" panose="020F0502020204030204" pitchFamily="34" charset="0"/>
            <a:cs typeface="Calibri" panose="020F0502020204030204" pitchFamily="34" charset="0"/>
          </a:endParaRPr>
        </a:p>
      </dsp:txBody>
      <dsp:txXfrm>
        <a:off x="57176" y="2430535"/>
        <a:ext cx="3312692" cy="10569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03D8F-9C1A-7B4B-8C40-86F6D512BD04}">
      <dsp:nvSpPr>
        <dsp:cNvPr id="0" name=""/>
        <dsp:cNvSpPr/>
      </dsp:nvSpPr>
      <dsp:spPr>
        <a:xfrm>
          <a:off x="2466" y="615220"/>
          <a:ext cx="1956725" cy="117403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None/>
          </a:pPr>
          <a:r>
            <a:rPr lang="en-ZA" altLang="zh-CN" sz="900" b="0" i="0" kern="1200" dirty="0">
              <a:latin typeface="Calibri" panose="020F0502020204030204" pitchFamily="34" charset="0"/>
              <a:ea typeface="Calibri" panose="020F0502020204030204" pitchFamily="34" charset="0"/>
              <a:cs typeface="Calibri" panose="020F0502020204030204" pitchFamily="34" charset="0"/>
            </a:rPr>
            <a:t>Keep only the IVF cycles in Type of Treatment. For 1991-2016 data, keep cycles that used donor  sperm and thus have data available in sperm donor age at registration. For 2017-2018 data, keep cycles that used partner sperm and thus have data available in Partner Age</a:t>
          </a:r>
          <a:endParaRPr lang="zh-CN" altLang="en-US" sz="900" b="0" i="0" kern="1200" dirty="0">
            <a:latin typeface="Calibri" panose="020F0502020204030204" pitchFamily="34" charset="0"/>
            <a:cs typeface="Calibri" panose="020F0502020204030204" pitchFamily="34" charset="0"/>
          </a:endParaRPr>
        </a:p>
      </dsp:txBody>
      <dsp:txXfrm>
        <a:off x="2466" y="615220"/>
        <a:ext cx="1956725" cy="1174035"/>
      </dsp:txXfrm>
    </dsp:sp>
    <dsp:sp modelId="{42DB17D6-AC3F-0A4A-870E-9762A08C3894}">
      <dsp:nvSpPr>
        <dsp:cNvPr id="0" name=""/>
        <dsp:cNvSpPr/>
      </dsp:nvSpPr>
      <dsp:spPr>
        <a:xfrm>
          <a:off x="2154864" y="615220"/>
          <a:ext cx="1956725" cy="1174035"/>
        </a:xfrm>
        <a:prstGeom prst="rect">
          <a:avLst/>
        </a:prstGeom>
        <a:solidFill>
          <a:schemeClr val="accent2">
            <a:hueOff val="2000012"/>
            <a:satOff val="2564"/>
            <a:lumOff val="6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None/>
          </a:pPr>
          <a:r>
            <a:rPr lang="en-CA" sz="900" b="0" kern="1200" dirty="0">
              <a:latin typeface="Calibri" panose="020F0502020204030204" pitchFamily="34" charset="0"/>
              <a:ea typeface="Calibri" panose="020F0502020204030204" pitchFamily="34" charset="0"/>
              <a:cs typeface="Calibri" panose="020F0502020204030204" pitchFamily="34" charset="0"/>
            </a:rPr>
            <a:t>For Early Outcome, string values that contain “Pulsation Seen” are converted to 1 otherwise 0. For Live Birth Occurrence, fill in the nulls with 0 to form a binary variable. For Birth Weight, take the lower end of a birth range to be the numerical value</a:t>
          </a:r>
        </a:p>
      </dsp:txBody>
      <dsp:txXfrm>
        <a:off x="2154864" y="615220"/>
        <a:ext cx="1956725" cy="1174035"/>
      </dsp:txXfrm>
    </dsp:sp>
    <dsp:sp modelId="{61A887F1-BB52-D444-93E2-55D33271A0D1}">
      <dsp:nvSpPr>
        <dsp:cNvPr id="0" name=""/>
        <dsp:cNvSpPr/>
      </dsp:nvSpPr>
      <dsp:spPr>
        <a:xfrm>
          <a:off x="4307262" y="615220"/>
          <a:ext cx="1956725" cy="1174035"/>
        </a:xfrm>
        <a:prstGeom prst="rect">
          <a:avLst/>
        </a:prstGeom>
        <a:solidFill>
          <a:schemeClr val="accent2">
            <a:hueOff val="4000023"/>
            <a:satOff val="5128"/>
            <a:lumOff val="13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None/>
          </a:pPr>
          <a:r>
            <a:rPr lang="en-CA" sz="900" b="0" kern="1200" dirty="0">
              <a:latin typeface="Calibri" panose="020F0502020204030204" pitchFamily="34" charset="0"/>
              <a:ea typeface="Calibri" panose="020F0502020204030204" pitchFamily="34" charset="0"/>
              <a:cs typeface="Calibri" panose="020F0502020204030204" pitchFamily="34" charset="0"/>
            </a:rPr>
            <a:t>For Sperm Age at Registration, denote the range according to the text descriptions. For Partner Age and Patient Age at Treatment, drop the records that contain null values and 999 for data missing</a:t>
          </a:r>
        </a:p>
      </dsp:txBody>
      <dsp:txXfrm>
        <a:off x="4307262" y="615220"/>
        <a:ext cx="1956725" cy="1174035"/>
      </dsp:txXfrm>
    </dsp:sp>
    <dsp:sp modelId="{8C72CD3A-51CC-3842-853B-BE4D966C715F}">
      <dsp:nvSpPr>
        <dsp:cNvPr id="0" name=""/>
        <dsp:cNvSpPr/>
      </dsp:nvSpPr>
      <dsp:spPr>
        <a:xfrm>
          <a:off x="6459660" y="615220"/>
          <a:ext cx="1956725" cy="1174035"/>
        </a:xfrm>
        <a:prstGeom prst="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None/>
          </a:pPr>
          <a:r>
            <a:rPr lang="en-CA" sz="900" b="0" kern="1200" dirty="0">
              <a:latin typeface="Calibri" panose="020F0502020204030204" pitchFamily="34" charset="0"/>
              <a:ea typeface="Calibri" panose="020F0502020204030204" pitchFamily="34" charset="0"/>
              <a:cs typeface="Calibri" panose="020F0502020204030204" pitchFamily="34" charset="0"/>
            </a:rPr>
            <a:t>Create a new column named </a:t>
          </a:r>
          <a:r>
            <a:rPr lang="en-CA" sz="900" b="0" kern="1200" dirty="0" err="1">
              <a:latin typeface="Calibri" panose="020F0502020204030204" pitchFamily="34" charset="0"/>
              <a:ea typeface="Calibri" panose="020F0502020204030204" pitchFamily="34" charset="0"/>
              <a:cs typeface="Calibri" panose="020F0502020204030204" pitchFamily="34" charset="0"/>
            </a:rPr>
            <a:t>is_ICSI</a:t>
          </a:r>
          <a:r>
            <a:rPr lang="en-CA" sz="900" b="0" kern="1200" dirty="0">
              <a:latin typeface="Calibri" panose="020F0502020204030204" pitchFamily="34" charset="0"/>
              <a:ea typeface="Calibri" panose="020F0502020204030204" pitchFamily="34" charset="0"/>
              <a:cs typeface="Calibri" panose="020F0502020204030204" pitchFamily="34" charset="0"/>
            </a:rPr>
            <a:t> from the Special Treatment Type column, convert any string values that contain “ICSI” to 1 otherwise 0. Fill in null values in Elective Single Embryo Transfer with 0. Create a new column PGT that equals 1 if any of the columns PGS and PGD equals 1 otherwise 0 </a:t>
          </a:r>
        </a:p>
      </dsp:txBody>
      <dsp:txXfrm>
        <a:off x="6459660" y="615220"/>
        <a:ext cx="1956725" cy="1174035"/>
      </dsp:txXfrm>
    </dsp:sp>
    <dsp:sp modelId="{4F89826F-1DCC-F642-9612-81B7583C5516}">
      <dsp:nvSpPr>
        <dsp:cNvPr id="0" name=""/>
        <dsp:cNvSpPr/>
      </dsp:nvSpPr>
      <dsp:spPr>
        <a:xfrm>
          <a:off x="937311" y="1998511"/>
          <a:ext cx="1956725" cy="1174035"/>
        </a:xfrm>
        <a:prstGeom prst="rect">
          <a:avLst/>
        </a:prstGeom>
        <a:solidFill>
          <a:schemeClr val="accent2">
            <a:hueOff val="8000046"/>
            <a:satOff val="10257"/>
            <a:lumOff val="274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Font typeface="Arial" panose="020B0604020202020204" pitchFamily="34" charset="0"/>
            <a:buNone/>
          </a:pPr>
          <a:r>
            <a:rPr lang="en-ZA" sz="900" b="0" kern="1200" dirty="0">
              <a:latin typeface="Calibri" panose="020F0502020204030204" pitchFamily="34" charset="0"/>
              <a:ea typeface="Calibri" panose="020F0502020204030204" pitchFamily="34" charset="0"/>
              <a:cs typeface="Calibri" panose="020F0502020204030204" pitchFamily="34" charset="0"/>
            </a:rPr>
            <a:t>The original 1991-2016 dataset has 95 columns, the original 2017-2018 dataset has 61 columns. After processing, some new columns are created. Those columns that contain one unique value are dropped, such as treatment type, Sperm From and Egg From</a:t>
          </a:r>
          <a:endParaRPr lang="en-US" sz="900" b="0" kern="1200" dirty="0">
            <a:latin typeface="Calibri" panose="020F0502020204030204" pitchFamily="34" charset="0"/>
            <a:ea typeface="Calibri" panose="020F0502020204030204" pitchFamily="34" charset="0"/>
            <a:cs typeface="Calibri" panose="020F0502020204030204" pitchFamily="34" charset="0"/>
          </a:endParaRPr>
        </a:p>
      </dsp:txBody>
      <dsp:txXfrm>
        <a:off x="937311" y="1998511"/>
        <a:ext cx="1956725" cy="1174035"/>
      </dsp:txXfrm>
    </dsp:sp>
    <dsp:sp modelId="{F93D97F2-6989-6740-9FA1-95C7FA831722}">
      <dsp:nvSpPr>
        <dsp:cNvPr id="0" name=""/>
        <dsp:cNvSpPr/>
      </dsp:nvSpPr>
      <dsp:spPr>
        <a:xfrm>
          <a:off x="3223627" y="1984927"/>
          <a:ext cx="1956725" cy="1174035"/>
        </a:xfrm>
        <a:prstGeom prst="rect">
          <a:avLst/>
        </a:prstGeom>
        <a:solidFill>
          <a:schemeClr val="accent2">
            <a:hueOff val="10000058"/>
            <a:satOff val="12821"/>
            <a:lumOff val="3431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Font typeface="Arial" panose="020B0604020202020204" pitchFamily="34" charset="0"/>
            <a:buNone/>
          </a:pPr>
          <a:r>
            <a:rPr lang="en-ZA" sz="900" b="0" kern="1200" dirty="0">
              <a:latin typeface="Calibri" panose="020F0502020204030204" pitchFamily="34" charset="0"/>
              <a:ea typeface="Calibri" panose="020F0502020204030204" pitchFamily="34" charset="0"/>
              <a:cs typeface="Calibri" panose="020F0502020204030204" pitchFamily="34" charset="0"/>
            </a:rPr>
            <a:t>Check for records that show partner as female and Sperms from partner, records that have birth occurrence as 0 and baby birth weight as non-null values. Since they account for less than 3% of the data, these records are manually dropped from the datasets</a:t>
          </a:r>
          <a:r>
            <a:rPr lang="en-ZA" sz="900" b="1" kern="1200" dirty="0">
              <a:latin typeface="Calibri" panose="020F0502020204030204" pitchFamily="34" charset="0"/>
              <a:ea typeface="Calibri" panose="020F0502020204030204" pitchFamily="34" charset="0"/>
              <a:cs typeface="Calibri" panose="020F0502020204030204" pitchFamily="34" charset="0"/>
            </a:rPr>
            <a:t>.</a:t>
          </a:r>
          <a:endParaRPr lang="en-US" sz="900" b="1" kern="1200" dirty="0">
            <a:latin typeface="Calibri" panose="020F0502020204030204" pitchFamily="34" charset="0"/>
            <a:ea typeface="Calibri" panose="020F0502020204030204" pitchFamily="34" charset="0"/>
            <a:cs typeface="Calibri" panose="020F0502020204030204" pitchFamily="34" charset="0"/>
          </a:endParaRPr>
        </a:p>
      </dsp:txBody>
      <dsp:txXfrm>
        <a:off x="3223627" y="1984927"/>
        <a:ext cx="1956725" cy="1174035"/>
      </dsp:txXfrm>
    </dsp:sp>
    <dsp:sp modelId="{971BCAA6-B4C0-A24F-A235-F165FD5DA4F7}">
      <dsp:nvSpPr>
        <dsp:cNvPr id="0" name=""/>
        <dsp:cNvSpPr/>
      </dsp:nvSpPr>
      <dsp:spPr>
        <a:xfrm>
          <a:off x="5515344" y="1984927"/>
          <a:ext cx="1956725" cy="1174035"/>
        </a:xfrm>
        <a:prstGeom prst="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Font typeface="Arial" panose="020B0604020202020204" pitchFamily="34" charset="0"/>
            <a:buNone/>
          </a:pPr>
          <a:r>
            <a:rPr lang="en-ZA" sz="900" b="0" kern="1200" dirty="0">
              <a:latin typeface="Calibri" panose="020F0502020204030204" pitchFamily="34" charset="0"/>
              <a:ea typeface="Calibri" panose="020F0502020204030204" pitchFamily="34" charset="0"/>
              <a:cs typeface="Calibri" panose="020F0502020204030204" pitchFamily="34" charset="0"/>
            </a:rPr>
            <a:t>In columns such as Fresh Egg Collected, Fresh Egg Stored, </a:t>
          </a:r>
          <a:r>
            <a:rPr lang="en-US" sz="900" b="0" kern="1200" dirty="0">
              <a:latin typeface="Calibri" panose="020F0502020204030204" pitchFamily="34" charset="0"/>
              <a:ea typeface="Calibri" panose="020F0502020204030204" pitchFamily="34" charset="0"/>
              <a:cs typeface="Calibri" panose="020F0502020204030204" pitchFamily="34" charset="0"/>
            </a:rPr>
            <a:t>Total Embryos Created, there exists values of mixed data types pointing to same thing. Data entry inconsistency impedes model testing and therefore was fixed manually by inspecting unique values and unifying the format by creating a mapping dictionary </a:t>
          </a:r>
        </a:p>
      </dsp:txBody>
      <dsp:txXfrm>
        <a:off x="5515344" y="1984927"/>
        <a:ext cx="1956725" cy="11740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03D8F-9C1A-7B4B-8C40-86F6D512BD04}">
      <dsp:nvSpPr>
        <dsp:cNvPr id="0" name=""/>
        <dsp:cNvSpPr/>
      </dsp:nvSpPr>
      <dsp:spPr>
        <a:xfrm>
          <a:off x="0" y="177012"/>
          <a:ext cx="2630891" cy="157853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None/>
          </a:pPr>
          <a:r>
            <a:rPr lang="en-US" altLang="zh-CN" sz="1100" b="1" i="0" kern="1200" dirty="0">
              <a:latin typeface="Calibri" panose="020F0502020204030204" pitchFamily="34" charset="0"/>
              <a:cs typeface="Calibri" panose="020F0502020204030204" pitchFamily="34" charset="0"/>
            </a:rPr>
            <a:t>Significance Testing using age and factor dummies independent variables and binary dependent variable </a:t>
          </a:r>
          <a:r>
            <a:rPr lang="en-US" altLang="zh-CN" sz="1100" b="0" i="0" kern="1200" dirty="0">
              <a:latin typeface="Calibri" panose="020F0502020204030204" pitchFamily="34" charset="0"/>
              <a:cs typeface="Calibri" panose="020F0502020204030204" pitchFamily="34" charset="0"/>
            </a:rPr>
            <a:t>(both live birth and early outcome)</a:t>
          </a:r>
          <a:endParaRPr lang="zh-CN" sz="1100" b="1" i="0" kern="1200" dirty="0">
            <a:latin typeface="Calibri" panose="020F0502020204030204" pitchFamily="34" charset="0"/>
            <a:cs typeface="Calibri" panose="020F0502020204030204" pitchFamily="34" charset="0"/>
          </a:endParaRPr>
        </a:p>
      </dsp:txBody>
      <dsp:txXfrm>
        <a:off x="0" y="177012"/>
        <a:ext cx="2630891" cy="1578534"/>
      </dsp:txXfrm>
    </dsp:sp>
    <dsp:sp modelId="{61A887F1-BB52-D444-93E2-55D33271A0D1}">
      <dsp:nvSpPr>
        <dsp:cNvPr id="0" name=""/>
        <dsp:cNvSpPr/>
      </dsp:nvSpPr>
      <dsp:spPr>
        <a:xfrm>
          <a:off x="2893980" y="177012"/>
          <a:ext cx="2630891" cy="1578534"/>
        </a:xfrm>
        <a:prstGeom prst="rect">
          <a:avLst/>
        </a:prstGeom>
        <a:solidFill>
          <a:schemeClr val="accent2">
            <a:hueOff val="2400014"/>
            <a:satOff val="3077"/>
            <a:lumOff val="82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None/>
          </a:pPr>
          <a:r>
            <a:rPr lang="en-US" altLang="zh-CN" sz="1100" b="1" i="0" kern="1200" dirty="0">
              <a:latin typeface="Calibri" panose="020F0502020204030204" pitchFamily="34" charset="0"/>
              <a:cs typeface="Calibri" panose="020F0502020204030204" pitchFamily="34" charset="0"/>
            </a:rPr>
            <a:t>Multivariate Logistic Regression </a:t>
          </a:r>
          <a:r>
            <a:rPr lang="en-US" altLang="zh-CN" sz="1100" b="0" i="0" kern="1200" dirty="0">
              <a:latin typeface="Calibri" panose="020F0502020204030204" pitchFamily="34" charset="0"/>
              <a:cs typeface="Calibri" panose="020F0502020204030204" pitchFamily="34" charset="0"/>
            </a:rPr>
            <a:t>(Client’s Request): allows for the inclusion of multiple predictor variables to test both the independent effects and that of interaction terms to see the combined effects. Provides coefficients and p-values for statistical significance and the direction of impact. Positive coefficient values suggest increased chance, vice versa. </a:t>
          </a:r>
          <a:endParaRPr lang="en-CA" sz="1100" kern="1200" dirty="0">
            <a:latin typeface="Calibri"/>
            <a:ea typeface="Calibri"/>
            <a:cs typeface="Calibri"/>
          </a:endParaRPr>
        </a:p>
      </dsp:txBody>
      <dsp:txXfrm>
        <a:off x="2893980" y="177012"/>
        <a:ext cx="2630891" cy="1578534"/>
      </dsp:txXfrm>
    </dsp:sp>
    <dsp:sp modelId="{8C72CD3A-51CC-3842-853B-BE4D966C715F}">
      <dsp:nvSpPr>
        <dsp:cNvPr id="0" name=""/>
        <dsp:cNvSpPr/>
      </dsp:nvSpPr>
      <dsp:spPr>
        <a:xfrm>
          <a:off x="5787960" y="177012"/>
          <a:ext cx="2630891" cy="1578534"/>
        </a:xfrm>
        <a:prstGeom prst="rect">
          <a:avLst/>
        </a:prstGeom>
        <a:solidFill>
          <a:schemeClr val="accent2">
            <a:hueOff val="4800028"/>
            <a:satOff val="6154"/>
            <a:lumOff val="164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None/>
          </a:pPr>
          <a:r>
            <a:rPr lang="en-US" sz="1100" b="1" i="0" kern="1200" dirty="0">
              <a:latin typeface="Calibri"/>
              <a:ea typeface="Calibri"/>
              <a:cs typeface="Calibri"/>
            </a:rPr>
            <a:t>Difference-in-difference regression</a:t>
          </a:r>
          <a:r>
            <a:rPr lang="en-US" sz="1100" b="0" i="0" kern="1200" dirty="0">
              <a:latin typeface="Calibri"/>
              <a:ea typeface="Calibri"/>
              <a:cs typeface="Calibri"/>
            </a:rPr>
            <a:t>: on top of the multivariate logistic regression, create treatment and interaction terms to test whether the 2009 reform has effects on treatment outcomes</a:t>
          </a:r>
          <a:endParaRPr lang="en-CA" sz="1100" b="0" kern="1200" dirty="0">
            <a:latin typeface="Calibri"/>
            <a:ea typeface="Calibri"/>
            <a:cs typeface="Calibri"/>
          </a:endParaRPr>
        </a:p>
      </dsp:txBody>
      <dsp:txXfrm>
        <a:off x="5787960" y="177012"/>
        <a:ext cx="2630891" cy="1578534"/>
      </dsp:txXfrm>
    </dsp:sp>
    <dsp:sp modelId="{4F89826F-1DCC-F642-9612-81B7583C5516}">
      <dsp:nvSpPr>
        <dsp:cNvPr id="0" name=""/>
        <dsp:cNvSpPr/>
      </dsp:nvSpPr>
      <dsp:spPr>
        <a:xfrm>
          <a:off x="0" y="2036899"/>
          <a:ext cx="2630891" cy="1578534"/>
        </a:xfrm>
        <a:prstGeom prst="rect">
          <a:avLst/>
        </a:prstGeom>
        <a:solidFill>
          <a:schemeClr val="accent2">
            <a:hueOff val="7200042"/>
            <a:satOff val="9231"/>
            <a:lumOff val="2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Font typeface="Arial" panose="020B0604020202020204" pitchFamily="34" charset="0"/>
            <a:buNone/>
          </a:pPr>
          <a:r>
            <a:rPr lang="en-CA" sz="1100" b="1" i="0" kern="1200" dirty="0">
              <a:effectLst/>
              <a:latin typeface="Calibri" panose="020F0502020204030204" pitchFamily="34" charset="0"/>
              <a:cs typeface="Calibri" panose="020F0502020204030204" pitchFamily="34" charset="0"/>
            </a:rPr>
            <a:t>Machine </a:t>
          </a:r>
          <a:r>
            <a:rPr lang="en-US" altLang="zh-CN" sz="1100" b="1" i="0" kern="1200" dirty="0">
              <a:effectLst/>
              <a:latin typeface="Calibri" panose="020F0502020204030204" pitchFamily="34" charset="0"/>
              <a:cs typeface="Calibri" panose="020F0502020204030204" pitchFamily="34" charset="0"/>
            </a:rPr>
            <a:t>Learning Prediction Models to predict successful birth and birth weight (Nice-to-have)</a:t>
          </a:r>
          <a:endParaRPr lang="en-US" sz="1100" kern="1200" dirty="0">
            <a:latin typeface="Calibri" panose="020F0502020204030204" pitchFamily="34" charset="0"/>
            <a:cs typeface="Calibri" panose="020F0502020204030204" pitchFamily="34" charset="0"/>
          </a:endParaRPr>
        </a:p>
      </dsp:txBody>
      <dsp:txXfrm>
        <a:off x="0" y="2036899"/>
        <a:ext cx="2630891" cy="1578534"/>
      </dsp:txXfrm>
    </dsp:sp>
    <dsp:sp modelId="{F93D97F2-6989-6740-9FA1-95C7FA831722}">
      <dsp:nvSpPr>
        <dsp:cNvPr id="0" name=""/>
        <dsp:cNvSpPr/>
      </dsp:nvSpPr>
      <dsp:spPr>
        <a:xfrm>
          <a:off x="2893980" y="2018636"/>
          <a:ext cx="2630891" cy="1578534"/>
        </a:xfrm>
        <a:prstGeom prst="rect">
          <a:avLst/>
        </a:prstGeom>
        <a:solidFill>
          <a:schemeClr val="accent2">
            <a:hueOff val="9600056"/>
            <a:satOff val="12308"/>
            <a:lumOff val="3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Font typeface="Arial" panose="020B0604020202020204" pitchFamily="34" charset="0"/>
            <a:buNone/>
          </a:pPr>
          <a:r>
            <a:rPr lang="en-CA" sz="1100" b="1" i="0" kern="1200" dirty="0">
              <a:effectLst/>
              <a:latin typeface="Calibri"/>
              <a:ea typeface="Calibri"/>
              <a:cs typeface="Calibri"/>
            </a:rPr>
            <a:t>Tree-Based Models: </a:t>
          </a:r>
          <a:r>
            <a:rPr lang="en-CA" sz="1100" b="0" i="0" kern="1200" dirty="0">
              <a:effectLst/>
              <a:latin typeface="Calibri"/>
              <a:ea typeface="Calibri"/>
              <a:cs typeface="Calibri"/>
            </a:rPr>
            <a:t>Since the datasets contain many discrete and categorical variables, tree-based models such as random forest and boosting models tend to perform better. Both classifiers are regressors were used to predict binary birth outcome and discrete birth weight respectively</a:t>
          </a:r>
          <a:endParaRPr lang="en-US" sz="1100" b="0" kern="1200" dirty="0">
            <a:latin typeface="Calibri"/>
            <a:ea typeface="Calibri"/>
            <a:cs typeface="Calibri"/>
          </a:endParaRPr>
        </a:p>
      </dsp:txBody>
      <dsp:txXfrm>
        <a:off x="2893980" y="2018636"/>
        <a:ext cx="2630891" cy="1578534"/>
      </dsp:txXfrm>
    </dsp:sp>
    <dsp:sp modelId="{971BCAA6-B4C0-A24F-A235-F165FD5DA4F7}">
      <dsp:nvSpPr>
        <dsp:cNvPr id="0" name=""/>
        <dsp:cNvSpPr/>
      </dsp:nvSpPr>
      <dsp:spPr>
        <a:xfrm>
          <a:off x="5787960" y="2018636"/>
          <a:ext cx="2630891" cy="1578534"/>
        </a:xfrm>
        <a:prstGeom prst="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Font typeface="Arial" panose="020B0604020202020204" pitchFamily="34" charset="0"/>
            <a:buNone/>
          </a:pPr>
          <a:r>
            <a:rPr lang="en-US" sz="1100" b="1" i="0" kern="1200" dirty="0">
              <a:effectLst/>
              <a:latin typeface="Calibri"/>
              <a:ea typeface="Calibri"/>
              <a:cs typeface="Calibri"/>
            </a:rPr>
            <a:t>K Nearest-Neighbors: </a:t>
          </a:r>
          <a:r>
            <a:rPr lang="en-US" sz="1100" b="0" i="0" kern="1200" dirty="0">
              <a:effectLst/>
              <a:latin typeface="Calibri"/>
              <a:ea typeface="Calibri"/>
              <a:cs typeface="Calibri"/>
            </a:rPr>
            <a:t>If age and treatment factors bear relevance to successful births, the successful treatment cycles will share common traits in the HFEA data and would be closer to one another in a high dimensional feature space</a:t>
          </a:r>
          <a:endParaRPr lang="en-US" sz="1100" b="0" kern="1200" dirty="0">
            <a:latin typeface="Calibri"/>
            <a:ea typeface="Calibri"/>
            <a:cs typeface="Calibri"/>
          </a:endParaRPr>
        </a:p>
      </dsp:txBody>
      <dsp:txXfrm>
        <a:off x="5787960" y="2018636"/>
        <a:ext cx="2630891" cy="15785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09E35-263D-1940-8AB9-C846DDFBF8EE}">
      <dsp:nvSpPr>
        <dsp:cNvPr id="0" name=""/>
        <dsp:cNvSpPr/>
      </dsp:nvSpPr>
      <dsp:spPr>
        <a:xfrm>
          <a:off x="0" y="155789"/>
          <a:ext cx="3203206" cy="944916"/>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altLang="zh-CN" sz="900" b="1" i="0" kern="1200" dirty="0">
              <a:latin typeface="Calibri" panose="020F0502020204030204" pitchFamily="34" charset="0"/>
              <a:ea typeface="Calibri" panose="020F0502020204030204" pitchFamily="34" charset="0"/>
              <a:cs typeface="Calibri" panose="020F0502020204030204" pitchFamily="34" charset="0"/>
            </a:rPr>
            <a:t>Binary Variable </a:t>
          </a:r>
          <a:r>
            <a:rPr lang="en-US" altLang="zh-CN" sz="900" b="1" i="0" kern="1200" dirty="0" err="1">
              <a:latin typeface="Calibri" panose="020F0502020204030204" pitchFamily="34" charset="0"/>
              <a:ea typeface="Calibri" panose="020F0502020204030204" pitchFamily="34" charset="0"/>
              <a:cs typeface="Calibri" panose="020F0502020204030204" pitchFamily="34" charset="0"/>
            </a:rPr>
            <a:t>Is_ICSI</a:t>
          </a:r>
          <a:r>
            <a:rPr lang="en-US" altLang="zh-CN" sz="900" b="1" i="0" kern="1200" dirty="0">
              <a:latin typeface="Calibri" panose="020F0502020204030204" pitchFamily="34" charset="0"/>
              <a:ea typeface="Calibri" panose="020F0502020204030204" pitchFamily="34" charset="0"/>
              <a:cs typeface="Calibri" panose="020F0502020204030204" pitchFamily="34" charset="0"/>
            </a:rPr>
            <a:t>: IVF (</a:t>
          </a:r>
          <a:r>
            <a:rPr lang="en-US" sz="900" b="1" i="0" kern="1200" dirty="0">
              <a:latin typeface="Calibri" panose="020F0502020204030204" pitchFamily="34" charset="0"/>
              <a:ea typeface="Calibri" panose="020F0502020204030204" pitchFamily="34" charset="0"/>
              <a:cs typeface="Calibri" panose="020F0502020204030204" pitchFamily="34" charset="0"/>
            </a:rPr>
            <a:t>In Vitro Fertilization, denoted as 0</a:t>
          </a:r>
          <a:r>
            <a:rPr lang="en-US" sz="900" b="0" i="0" kern="1200" dirty="0">
              <a:latin typeface="Calibri" panose="020F0502020204030204" pitchFamily="34" charset="0"/>
              <a:ea typeface="Calibri" panose="020F0502020204030204" pitchFamily="34" charset="0"/>
              <a:cs typeface="Calibri" panose="020F0502020204030204" pitchFamily="34" charset="0"/>
            </a:rPr>
            <a:t>)</a:t>
          </a:r>
          <a:r>
            <a:rPr lang="en-US" altLang="zh-CN" sz="900" b="1" i="0" kern="1200" dirty="0">
              <a:latin typeface="Calibri" panose="020F0502020204030204" pitchFamily="34" charset="0"/>
              <a:ea typeface="Calibri" panose="020F0502020204030204" pitchFamily="34" charset="0"/>
              <a:cs typeface="Calibri" panose="020F0502020204030204" pitchFamily="34" charset="0"/>
            </a:rPr>
            <a:t>: </a:t>
          </a:r>
          <a:r>
            <a:rPr lang="en-US" sz="900" b="0" i="0" kern="1200" dirty="0">
              <a:latin typeface="Calibri" panose="020F0502020204030204" pitchFamily="34" charset="0"/>
              <a:ea typeface="Calibri" panose="020F0502020204030204" pitchFamily="34" charset="0"/>
              <a:cs typeface="Calibri" panose="020F0502020204030204" pitchFamily="34" charset="0"/>
            </a:rPr>
            <a:t>  egg and sperm are placed together in a dish and allowed to fertilize naturally. </a:t>
          </a:r>
          <a:r>
            <a:rPr lang="en-US" sz="900" b="1" i="0" kern="1200" dirty="0">
              <a:latin typeface="Calibri" panose="020F0502020204030204" pitchFamily="34" charset="0"/>
              <a:ea typeface="Calibri" panose="020F0502020204030204" pitchFamily="34" charset="0"/>
              <a:cs typeface="Calibri" panose="020F0502020204030204" pitchFamily="34" charset="0"/>
            </a:rPr>
            <a:t>ICSI (Intracytoplasmic Sperm Injection, denoted as 1</a:t>
          </a:r>
          <a:r>
            <a:rPr lang="en-US" sz="900" b="0" i="0" kern="1200" dirty="0">
              <a:latin typeface="Calibri" panose="020F0502020204030204" pitchFamily="34" charset="0"/>
              <a:ea typeface="Calibri" panose="020F0502020204030204" pitchFamily="34" charset="0"/>
              <a:cs typeface="Calibri" panose="020F0502020204030204" pitchFamily="34" charset="0"/>
            </a:rPr>
            <a:t>): a single sperm is injected directly into the egg using a microscopic needle.</a:t>
          </a:r>
          <a:endParaRPr lang="zh-CN" sz="900" b="1" i="0" kern="1200" dirty="0">
            <a:latin typeface="Calibri" panose="020F0502020204030204" pitchFamily="34" charset="0"/>
            <a:cs typeface="Calibri" panose="020F0502020204030204" pitchFamily="34" charset="0"/>
          </a:endParaRPr>
        </a:p>
      </dsp:txBody>
      <dsp:txXfrm>
        <a:off x="46127" y="201916"/>
        <a:ext cx="3110952" cy="852662"/>
      </dsp:txXfrm>
    </dsp:sp>
    <dsp:sp modelId="{B3458736-3F55-5746-BE67-CDC26CE59817}">
      <dsp:nvSpPr>
        <dsp:cNvPr id="0" name=""/>
        <dsp:cNvSpPr/>
      </dsp:nvSpPr>
      <dsp:spPr>
        <a:xfrm>
          <a:off x="0" y="1159245"/>
          <a:ext cx="3203206" cy="916944"/>
        </a:xfrm>
        <a:prstGeom prst="round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altLang="zh-CN" sz="900" b="1" i="0" kern="1200" dirty="0">
              <a:latin typeface="Calibri" panose="020F0502020204030204" pitchFamily="34" charset="0"/>
              <a:ea typeface="Calibri" panose="020F0502020204030204" pitchFamily="34" charset="0"/>
              <a:cs typeface="Calibri" panose="020F0502020204030204" pitchFamily="34" charset="0"/>
            </a:rPr>
            <a:t>Binary Variable </a:t>
          </a:r>
          <a:r>
            <a:rPr lang="en-US" sz="900" b="1" i="0" kern="1200" dirty="0">
              <a:latin typeface="Calibri" panose="020F0502020204030204" pitchFamily="34" charset="0"/>
              <a:ea typeface="Calibri" panose="020F0502020204030204" pitchFamily="34" charset="0"/>
              <a:cs typeface="Calibri" panose="020F0502020204030204" pitchFamily="34" charset="0"/>
            </a:rPr>
            <a:t>Elective Single Embryo Transfer (</a:t>
          </a:r>
          <a:r>
            <a:rPr lang="en-US" sz="900" b="1" i="0" kern="1200" dirty="0" err="1">
              <a:latin typeface="Calibri" panose="020F0502020204030204" pitchFamily="34" charset="0"/>
              <a:ea typeface="Calibri" panose="020F0502020204030204" pitchFamily="34" charset="0"/>
              <a:cs typeface="Calibri" panose="020F0502020204030204" pitchFamily="34" charset="0"/>
            </a:rPr>
            <a:t>eSET</a:t>
          </a:r>
          <a:r>
            <a:rPr lang="en-US" sz="900" b="1" i="0" kern="1200" dirty="0">
              <a:latin typeface="Calibri" panose="020F0502020204030204" pitchFamily="34" charset="0"/>
              <a:ea typeface="Calibri" panose="020F0502020204030204" pitchFamily="34" charset="0"/>
              <a:cs typeface="Calibri" panose="020F0502020204030204" pitchFamily="34" charset="0"/>
            </a:rPr>
            <a:t>)</a:t>
          </a:r>
          <a:r>
            <a:rPr lang="en-US" sz="900" b="0" i="0" kern="1200" dirty="0">
              <a:latin typeface="Calibri" panose="020F0502020204030204" pitchFamily="34" charset="0"/>
              <a:ea typeface="Calibri" panose="020F0502020204030204" pitchFamily="34" charset="0"/>
              <a:cs typeface="Calibri" panose="020F0502020204030204" pitchFamily="34" charset="0"/>
            </a:rPr>
            <a:t>: Only one embryo is transferred into the uterus of patient with the intention of achieving a singleton pregnancy to minimize the risks associated with multiple pregnancies, such as premature birth, low birth weight, and other complications for both the mother and the babies.</a:t>
          </a:r>
          <a:endParaRPr lang="en-CA" sz="900" kern="1200" dirty="0">
            <a:latin typeface="Calibri" panose="020F0502020204030204" pitchFamily="34" charset="0"/>
            <a:ea typeface="Calibri" panose="020F0502020204030204" pitchFamily="34" charset="0"/>
            <a:cs typeface="Calibri" panose="020F0502020204030204" pitchFamily="34" charset="0"/>
          </a:endParaRPr>
        </a:p>
      </dsp:txBody>
      <dsp:txXfrm>
        <a:off x="44762" y="1204007"/>
        <a:ext cx="3113682" cy="827420"/>
      </dsp:txXfrm>
    </dsp:sp>
    <dsp:sp modelId="{34D4729A-2545-8845-87A7-36A13DF29687}">
      <dsp:nvSpPr>
        <dsp:cNvPr id="0" name=""/>
        <dsp:cNvSpPr/>
      </dsp:nvSpPr>
      <dsp:spPr>
        <a:xfrm>
          <a:off x="0" y="2126126"/>
          <a:ext cx="3203206" cy="1028153"/>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CA" altLang="zh-CN" sz="900" b="1" kern="1200" dirty="0">
              <a:latin typeface="Calibri" panose="020F0502020204030204" pitchFamily="34" charset="0"/>
              <a:cs typeface="Calibri" panose="020F0502020204030204" pitchFamily="34" charset="0"/>
            </a:rPr>
            <a:t>Binary Variable PGT (Preimplantation Genetic Testing):
</a:t>
          </a:r>
          <a:r>
            <a:rPr lang="en-CA" altLang="zh-CN" sz="900" b="0" kern="1200" dirty="0">
              <a:latin typeface="Calibri" panose="020F0502020204030204" pitchFamily="34" charset="0"/>
              <a:cs typeface="Calibri" panose="020F0502020204030204" pitchFamily="34" charset="0"/>
            </a:rPr>
            <a:t>1. PGS (Preimplantation Genetic Screening): Screens biopsied embryo cells for chromosomal abnormalities without known inherited disorders.
2. PGD (Preimplantation Genetic Diagnosis): Detects specific single gene defects likely to be inherited from parents.</a:t>
          </a:r>
          <a:endParaRPr lang="en-CA" sz="900" b="0" kern="1200" dirty="0">
            <a:latin typeface="Calibri" panose="020F0502020204030204" pitchFamily="34" charset="0"/>
            <a:ea typeface="Calibri" panose="020F0502020204030204" pitchFamily="34" charset="0"/>
            <a:cs typeface="Calibri" panose="020F0502020204030204" pitchFamily="34" charset="0"/>
          </a:endParaRPr>
        </a:p>
      </dsp:txBody>
      <dsp:txXfrm>
        <a:off x="50190" y="2176316"/>
        <a:ext cx="3102826" cy="9277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09E35-263D-1940-8AB9-C846DDFBF8EE}">
      <dsp:nvSpPr>
        <dsp:cNvPr id="0" name=""/>
        <dsp:cNvSpPr/>
      </dsp:nvSpPr>
      <dsp:spPr>
        <a:xfrm>
          <a:off x="0" y="146919"/>
          <a:ext cx="2513702" cy="9523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ZA" altLang="zh-CN" sz="1100" b="1" i="0" kern="1200" dirty="0">
              <a:latin typeface="Calibri" panose="020F0502020204030204" pitchFamily="34" charset="0"/>
              <a:cs typeface="Calibri" panose="020F0502020204030204" pitchFamily="34" charset="0"/>
            </a:rPr>
            <a:t>Sperm Donor Age at Registration (1991-2016): categorical variable containing </a:t>
          </a:r>
          <a:r>
            <a:rPr lang="en-CA" sz="1100" b="0" kern="1200" dirty="0">
              <a:latin typeface="Calibri" panose="020F0502020204030204" pitchFamily="34" charset="0"/>
              <a:cs typeface="Calibri" panose="020F0502020204030204" pitchFamily="34" charset="0"/>
            </a:rPr>
            <a:t>&lt;= 20, 21-25, 26-30, 31-35, 36-40, 41-45. &lt;= 20</a:t>
          </a:r>
          <a:r>
            <a:rPr lang="en-CA" sz="1100" kern="1200" dirty="0">
              <a:latin typeface="Calibri" panose="020F0502020204030204" pitchFamily="34" charset="0"/>
              <a:cs typeface="Calibri" panose="020F0502020204030204" pitchFamily="34" charset="0"/>
            </a:rPr>
            <a:t> is used as reference group while the rest are used as dummy </a:t>
          </a:r>
          <a:endParaRPr lang="zh-CN" sz="1100" b="1" i="0" kern="1200" dirty="0">
            <a:latin typeface="Calibri" panose="020F0502020204030204" pitchFamily="34" charset="0"/>
            <a:cs typeface="Calibri" panose="020F0502020204030204" pitchFamily="34" charset="0"/>
          </a:endParaRPr>
        </a:p>
      </dsp:txBody>
      <dsp:txXfrm>
        <a:off x="46491" y="193410"/>
        <a:ext cx="2420720" cy="859398"/>
      </dsp:txXfrm>
    </dsp:sp>
    <dsp:sp modelId="{B3458736-3F55-5746-BE67-CDC26CE59817}">
      <dsp:nvSpPr>
        <dsp:cNvPr id="0" name=""/>
        <dsp:cNvSpPr/>
      </dsp:nvSpPr>
      <dsp:spPr>
        <a:xfrm>
          <a:off x="0" y="1147743"/>
          <a:ext cx="2513702" cy="952380"/>
        </a:xfrm>
        <a:prstGeom prst="round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kern="1200" dirty="0">
              <a:latin typeface="Calibri" panose="020F0502020204030204" pitchFamily="34" charset="0"/>
              <a:cs typeface="Calibri" panose="020F0502020204030204" pitchFamily="34" charset="0"/>
            </a:rPr>
            <a:t>Partner Age (2017-2018): categorical variable which contains 18-34, 35-37, 38-39, 40-42, 43-44, 45-50, 51-55, 56-60, &gt;60. 18-34 is used as reference group while the rest are used as dummy </a:t>
          </a:r>
        </a:p>
      </dsp:txBody>
      <dsp:txXfrm>
        <a:off x="46491" y="1194234"/>
        <a:ext cx="2420720" cy="859398"/>
      </dsp:txXfrm>
    </dsp:sp>
    <dsp:sp modelId="{D0E766F0-C54C-4090-832B-6BA3E04923DC}">
      <dsp:nvSpPr>
        <dsp:cNvPr id="0" name=""/>
        <dsp:cNvSpPr/>
      </dsp:nvSpPr>
      <dsp:spPr>
        <a:xfrm>
          <a:off x="0" y="2131803"/>
          <a:ext cx="2513702" cy="952380"/>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kern="1200" dirty="0">
              <a:latin typeface="Calibri" panose="020F0502020204030204" pitchFamily="34" charset="0"/>
              <a:cs typeface="Calibri" panose="020F0502020204030204" pitchFamily="34" charset="0"/>
            </a:rPr>
            <a:t>Patient Age at Treatment (1991-2018): categorical variable containing 18-34, 35-37, 38-39, 40-42, 43-44, 45-50. 18-34 is used as reference group while the rest are used as dummy in testing</a:t>
          </a:r>
        </a:p>
      </dsp:txBody>
      <dsp:txXfrm>
        <a:off x="46491" y="2178294"/>
        <a:ext cx="2420720" cy="8593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09E35-263D-1940-8AB9-C846DDFBF8EE}">
      <dsp:nvSpPr>
        <dsp:cNvPr id="0" name=""/>
        <dsp:cNvSpPr/>
      </dsp:nvSpPr>
      <dsp:spPr>
        <a:xfrm>
          <a:off x="0" y="116929"/>
          <a:ext cx="2769939" cy="9360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altLang="zh-CN" sz="1100" b="1" i="0" kern="1200" dirty="0">
              <a:latin typeface="Calibri" panose="020F0502020204030204" pitchFamily="34" charset="0"/>
              <a:ea typeface="Calibri" panose="020F0502020204030204" pitchFamily="34" charset="0"/>
              <a:cs typeface="Calibri" panose="020F0502020204030204" pitchFamily="34" charset="0"/>
            </a:rPr>
            <a:t>Early Outcome (</a:t>
          </a:r>
          <a:r>
            <a:rPr lang="en-US" sz="1100" b="1" i="0" kern="1200" dirty="0">
              <a:latin typeface="Calibri" panose="020F0502020204030204" pitchFamily="34" charset="0"/>
              <a:ea typeface="Calibri" panose="020F0502020204030204" pitchFamily="34" charset="0"/>
              <a:cs typeface="Calibri" panose="020F0502020204030204" pitchFamily="34" charset="0"/>
            </a:rPr>
            <a:t>Binary): 0 for failure; 1 for intrauterine fetal pulsation seen, equivalent to successful pregnancy </a:t>
          </a:r>
          <a:endParaRPr lang="zh-CN" sz="1100" b="1" i="0" kern="1200" dirty="0">
            <a:latin typeface="Calibri" panose="020F0502020204030204" pitchFamily="34" charset="0"/>
            <a:cs typeface="Calibri" panose="020F0502020204030204" pitchFamily="34" charset="0"/>
          </a:endParaRPr>
        </a:p>
      </dsp:txBody>
      <dsp:txXfrm>
        <a:off x="45692" y="162621"/>
        <a:ext cx="2678555" cy="844616"/>
      </dsp:txXfrm>
    </dsp:sp>
    <dsp:sp modelId="{B3458736-3F55-5746-BE67-CDC26CE59817}">
      <dsp:nvSpPr>
        <dsp:cNvPr id="0" name=""/>
        <dsp:cNvSpPr/>
      </dsp:nvSpPr>
      <dsp:spPr>
        <a:xfrm>
          <a:off x="0" y="1124246"/>
          <a:ext cx="2769939" cy="936000"/>
        </a:xfrm>
        <a:prstGeom prst="round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b="1" kern="1200" dirty="0">
              <a:latin typeface="Calibri" panose="020F0502020204030204" pitchFamily="34" charset="0"/>
              <a:ea typeface="Calibri" panose="020F0502020204030204" pitchFamily="34" charset="0"/>
              <a:cs typeface="Calibri" panose="020F0502020204030204" pitchFamily="34" charset="0"/>
            </a:rPr>
            <a:t>Live Birth Occurrence (Binary</a:t>
          </a:r>
          <a:r>
            <a:rPr lang="en-CA" sz="1100" kern="1200" dirty="0">
              <a:latin typeface="Calibri" panose="020F0502020204030204" pitchFamily="34" charset="0"/>
              <a:ea typeface="Calibri" panose="020F0502020204030204" pitchFamily="34" charset="0"/>
              <a:cs typeface="Calibri" panose="020F0502020204030204" pitchFamily="34" charset="0"/>
            </a:rPr>
            <a:t>):</a:t>
          </a:r>
          <a:r>
            <a:rPr lang="en-US" sz="1100" b="1" i="0" kern="1200" dirty="0">
              <a:latin typeface="Calibri" panose="020F0502020204030204" pitchFamily="34" charset="0"/>
              <a:ea typeface="Calibri" panose="020F0502020204030204" pitchFamily="34" charset="0"/>
              <a:cs typeface="Calibri" panose="020F0502020204030204" pitchFamily="34" charset="0"/>
            </a:rPr>
            <a:t>0 for failure; 1 for live birth seen. Not all pregnancies translate to live birth despite high correlation</a:t>
          </a:r>
          <a:endParaRPr lang="en-CA" sz="1100" kern="1200" dirty="0">
            <a:latin typeface="Calibri" panose="020F0502020204030204" pitchFamily="34" charset="0"/>
            <a:ea typeface="Calibri" panose="020F0502020204030204" pitchFamily="34" charset="0"/>
            <a:cs typeface="Calibri" panose="020F0502020204030204" pitchFamily="34" charset="0"/>
          </a:endParaRPr>
        </a:p>
      </dsp:txBody>
      <dsp:txXfrm>
        <a:off x="45692" y="1169938"/>
        <a:ext cx="2678555" cy="844616"/>
      </dsp:txXfrm>
    </dsp:sp>
    <dsp:sp modelId="{34D4729A-2545-8845-87A7-36A13DF29687}">
      <dsp:nvSpPr>
        <dsp:cNvPr id="0" name=""/>
        <dsp:cNvSpPr/>
      </dsp:nvSpPr>
      <dsp:spPr>
        <a:xfrm>
          <a:off x="0" y="2116118"/>
          <a:ext cx="2769939" cy="936000"/>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b="1" kern="1200" dirty="0">
              <a:latin typeface="Calibri" panose="020F0502020204030204" pitchFamily="34" charset="0"/>
              <a:ea typeface="Calibri" panose="020F0502020204030204" pitchFamily="34" charset="0"/>
              <a:cs typeface="Calibri" panose="020F0502020204030204" pitchFamily="34" charset="0"/>
            </a:rPr>
            <a:t>Baby Weight (lower end of each range): i.e. </a:t>
          </a:r>
          <a:r>
            <a:rPr lang="en-US" sz="1100" b="0" kern="1200" dirty="0">
              <a:latin typeface="Calibri" panose="020F0502020204030204" pitchFamily="34" charset="0"/>
              <a:ea typeface="Calibri" panose="020F0502020204030204" pitchFamily="34" charset="0"/>
              <a:cs typeface="Calibri" panose="020F0502020204030204" pitchFamily="34" charset="0"/>
            </a:rPr>
            <a:t>'Between 3.0kg and 3.49Kg’ converted to numerical type 3.0, in machine learning only</a:t>
          </a:r>
          <a:endParaRPr lang="en-CA" sz="1100" b="1" kern="1200" dirty="0">
            <a:latin typeface="Calibri" panose="020F0502020204030204" pitchFamily="34" charset="0"/>
            <a:ea typeface="Calibri" panose="020F0502020204030204" pitchFamily="34" charset="0"/>
            <a:cs typeface="Calibri" panose="020F0502020204030204" pitchFamily="34" charset="0"/>
          </a:endParaRPr>
        </a:p>
      </dsp:txBody>
      <dsp:txXfrm>
        <a:off x="45692" y="2161810"/>
        <a:ext cx="2678555" cy="8446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5cde2df39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g25cde2df39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54176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1361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54628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762022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1501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a:t>Suggest delete slide 12 which is hidden</a:t>
            </a:r>
            <a:endParaRPr lang="zh-CN" altLang="en-US" dirty="0"/>
          </a:p>
        </p:txBody>
      </p:sp>
    </p:spTree>
    <p:extLst>
      <p:ext uri="{BB962C8B-B14F-4D97-AF65-F5344CB8AC3E}">
        <p14:creationId xmlns:p14="http://schemas.microsoft.com/office/powerpoint/2010/main" val="1158104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392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4814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16255" y="433365"/>
            <a:ext cx="8111400" cy="6207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sz="2700" b="0" i="0">
                <a:solidFill>
                  <a:srgbClr val="024F6C"/>
                </a:solidFill>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516255" y="1358551"/>
            <a:ext cx="8219100" cy="32367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800"/>
              <a:buNone/>
              <a:defRPr sz="2000" b="0" i="0">
                <a:solidFill>
                  <a:schemeClr val="dk1"/>
                </a:solidFill>
                <a:latin typeface="Garamond"/>
                <a:ea typeface="Garamond"/>
                <a:cs typeface="Garamond"/>
                <a:sym typeface="Garamond"/>
              </a:defRPr>
            </a:lvl1pPr>
            <a:lvl2pPr marL="914400" lvl="1" indent="-228600" algn="l" rtl="0">
              <a:spcBef>
                <a:spcPts val="1200"/>
              </a:spcBef>
              <a:spcAft>
                <a:spcPts val="0"/>
              </a:spcAft>
              <a:buSzPts val="1400"/>
              <a:buNone/>
              <a:defRPr/>
            </a:lvl2pPr>
            <a:lvl3pPr marL="1371600" lvl="2" indent="-228600" algn="l" rtl="0">
              <a:spcBef>
                <a:spcPts val="1200"/>
              </a:spcBef>
              <a:spcAft>
                <a:spcPts val="0"/>
              </a:spcAft>
              <a:buSzPts val="1400"/>
              <a:buNone/>
              <a:defRPr/>
            </a:lvl3pPr>
            <a:lvl4pPr marL="1828800" lvl="3" indent="-228600" algn="l" rtl="0">
              <a:spcBef>
                <a:spcPts val="1200"/>
              </a:spcBef>
              <a:spcAft>
                <a:spcPts val="0"/>
              </a:spcAft>
              <a:buSzPts val="1400"/>
              <a:buNone/>
              <a:defRPr/>
            </a:lvl4pPr>
            <a:lvl5pPr marL="2286000" lvl="4" indent="-228600" algn="l" rtl="0">
              <a:spcBef>
                <a:spcPts val="1200"/>
              </a:spcBef>
              <a:spcAft>
                <a:spcPts val="0"/>
              </a:spcAft>
              <a:buSzPts val="1400"/>
              <a:buNone/>
              <a:defRPr/>
            </a:lvl5pPr>
            <a:lvl6pPr marL="2743200" lvl="5" indent="-228600" algn="l" rtl="0">
              <a:spcBef>
                <a:spcPts val="1200"/>
              </a:spcBef>
              <a:spcAft>
                <a:spcPts val="0"/>
              </a:spcAft>
              <a:buSzPts val="1400"/>
              <a:buNone/>
              <a:defRPr/>
            </a:lvl6pPr>
            <a:lvl7pPr marL="3200400" lvl="6" indent="-228600" algn="l" rtl="0">
              <a:spcBef>
                <a:spcPts val="1200"/>
              </a:spcBef>
              <a:spcAft>
                <a:spcPts val="0"/>
              </a:spcAft>
              <a:buSzPts val="1400"/>
              <a:buNone/>
              <a:defRPr/>
            </a:lvl7pPr>
            <a:lvl8pPr marL="3657600" lvl="7" indent="-228600" algn="l" rtl="0">
              <a:spcBef>
                <a:spcPts val="1200"/>
              </a:spcBef>
              <a:spcAft>
                <a:spcPts val="0"/>
              </a:spcAft>
              <a:buSzPts val="1400"/>
              <a:buNone/>
              <a:defRPr/>
            </a:lvl8pPr>
            <a:lvl9pPr marL="4114800" lvl="8" indent="-228600" algn="l" rtl="0">
              <a:spcBef>
                <a:spcPts val="1200"/>
              </a:spcBef>
              <a:spcAft>
                <a:spcPts val="1200"/>
              </a:spcAft>
              <a:buSzPts val="1400"/>
              <a:buNone/>
              <a:defRPr/>
            </a:lvl9pPr>
          </a:lstStyle>
          <a:p>
            <a:endParaRPr/>
          </a:p>
        </p:txBody>
      </p:sp>
      <p:sp>
        <p:nvSpPr>
          <p:cNvPr id="53" name="Google Shape;53;p13"/>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 name="Google Shape;54;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lvl="0" indent="0" algn="r" rtl="0">
              <a:spcBef>
                <a:spcPts val="0"/>
              </a:spcBef>
              <a:buNone/>
              <a:defRPr>
                <a:solidFill>
                  <a:srgbClr val="888888"/>
                </a:solidFill>
              </a:defRPr>
            </a:lvl1pPr>
            <a:lvl2pPr lvl="1" indent="0" algn="r" rtl="0">
              <a:spcBef>
                <a:spcPts val="0"/>
              </a:spcBef>
              <a:buNone/>
              <a:defRPr>
                <a:solidFill>
                  <a:srgbClr val="888888"/>
                </a:solidFill>
              </a:defRPr>
            </a:lvl2pPr>
            <a:lvl3pPr lvl="2" indent="0" algn="r" rtl="0">
              <a:spcBef>
                <a:spcPts val="0"/>
              </a:spcBef>
              <a:buNone/>
              <a:defRPr>
                <a:solidFill>
                  <a:srgbClr val="888888"/>
                </a:solidFill>
              </a:defRPr>
            </a:lvl3pPr>
            <a:lvl4pPr lvl="3" indent="0" algn="r" rtl="0">
              <a:spcBef>
                <a:spcPts val="0"/>
              </a:spcBef>
              <a:buNone/>
              <a:defRPr>
                <a:solidFill>
                  <a:srgbClr val="888888"/>
                </a:solidFill>
              </a:defRPr>
            </a:lvl4pPr>
            <a:lvl5pPr lvl="4" indent="0" algn="r" rtl="0">
              <a:spcBef>
                <a:spcPts val="0"/>
              </a:spcBef>
              <a:buNone/>
              <a:defRPr>
                <a:solidFill>
                  <a:srgbClr val="888888"/>
                </a:solidFill>
              </a:defRPr>
            </a:lvl5pPr>
            <a:lvl6pPr lvl="5" indent="0" algn="r" rtl="0">
              <a:spcBef>
                <a:spcPts val="0"/>
              </a:spcBef>
              <a:buNone/>
              <a:defRPr>
                <a:solidFill>
                  <a:srgbClr val="888888"/>
                </a:solidFill>
              </a:defRPr>
            </a:lvl6pPr>
            <a:lvl7pPr lvl="6" indent="0" algn="r" rtl="0">
              <a:spcBef>
                <a:spcPts val="0"/>
              </a:spcBef>
              <a:buNone/>
              <a:defRPr>
                <a:solidFill>
                  <a:srgbClr val="888888"/>
                </a:solidFill>
              </a:defRPr>
            </a:lvl7pPr>
            <a:lvl8pPr lvl="7" indent="0" algn="r" rtl="0">
              <a:spcBef>
                <a:spcPts val="0"/>
              </a:spcBef>
              <a:buNone/>
              <a:defRPr>
                <a:solidFill>
                  <a:srgbClr val="888888"/>
                </a:solidFill>
              </a:defRPr>
            </a:lvl8pPr>
            <a:lvl9pPr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11.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jpeg"/><Relationship Id="rId1" Type="http://schemas.openxmlformats.org/officeDocument/2006/relationships/slideLayout" Target="../slideLayouts/slideLayout11.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jpeg"/><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hyperlink" Target="https://www.hfea.gov.uk/about-us/publications/research-and-data/" TargetMode="External"/><Relationship Id="rId13"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diagramColors" Target="../diagrams/colors2.xml"/><Relationship Id="rId11" Type="http://schemas.openxmlformats.org/officeDocument/2006/relationships/image" Target="../media/image5.png"/><Relationship Id="rId5" Type="http://schemas.openxmlformats.org/officeDocument/2006/relationships/diagramQuickStyle" Target="../diagrams/quickStyle2.xml"/><Relationship Id="rId10" Type="http://schemas.openxmlformats.org/officeDocument/2006/relationships/image" Target="../media/image4.png"/><Relationship Id="rId4" Type="http://schemas.openxmlformats.org/officeDocument/2006/relationships/diagramLayout" Target="../diagrams/layout2.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18" Type="http://schemas.microsoft.com/office/2007/relationships/diagramDrawing" Target="../diagrams/drawing7.xml"/><Relationship Id="rId3" Type="http://schemas.openxmlformats.org/officeDocument/2006/relationships/image" Target="../media/image2.jpeg"/><Relationship Id="rId7" Type="http://schemas.openxmlformats.org/officeDocument/2006/relationships/diagramColors" Target="../diagrams/colors5.xml"/><Relationship Id="rId12" Type="http://schemas.openxmlformats.org/officeDocument/2006/relationships/diagramColors" Target="../diagrams/colors6.xml"/><Relationship Id="rId17" Type="http://schemas.openxmlformats.org/officeDocument/2006/relationships/diagramColors" Target="../diagrams/colors7.xml"/><Relationship Id="rId2" Type="http://schemas.openxmlformats.org/officeDocument/2006/relationships/notesSlide" Target="../notesSlides/notesSlide5.xml"/><Relationship Id="rId16" Type="http://schemas.openxmlformats.org/officeDocument/2006/relationships/diagramQuickStyle" Target="../diagrams/quickStyle7.xml"/><Relationship Id="rId1" Type="http://schemas.openxmlformats.org/officeDocument/2006/relationships/slideLayout" Target="../slideLayouts/slideLayout11.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5" Type="http://schemas.openxmlformats.org/officeDocument/2006/relationships/diagramLayout" Target="../diagrams/layout7.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 Id="rId14" Type="http://schemas.openxmlformats.org/officeDocument/2006/relationships/diagramData" Target="../diagrams/data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11.png"/><Relationship Id="rId7" Type="http://schemas.openxmlformats.org/officeDocument/2006/relationships/diagramLayout" Target="../diagrams/layout8.xml"/><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diagramData" Target="../diagrams/data8.xml"/><Relationship Id="rId5" Type="http://schemas.openxmlformats.org/officeDocument/2006/relationships/image" Target="../media/image13.png"/><Relationship Id="rId10" Type="http://schemas.microsoft.com/office/2007/relationships/diagramDrawing" Target="../diagrams/drawing8.xml"/><Relationship Id="rId4" Type="http://schemas.openxmlformats.org/officeDocument/2006/relationships/image" Target="../media/image12.png"/><Relationship Id="rId9" Type="http://schemas.openxmlformats.org/officeDocument/2006/relationships/diagramColors" Target="../diagrams/colors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67"/>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7A41FCBB-B601-3A0A-D2FD-F77960ED4161}"/>
              </a:ext>
            </a:extLst>
          </p:cNvPr>
          <p:cNvPicPr>
            <a:picLocks noChangeAspect="1"/>
          </p:cNvPicPr>
          <p:nvPr/>
        </p:nvPicPr>
        <p:blipFill>
          <a:blip r:embed="rId3">
            <a:alphaModFix/>
          </a:blip>
          <a:stretch>
            <a:fillRect/>
          </a:stretch>
        </p:blipFill>
        <p:spPr>
          <a:xfrm>
            <a:off x="4813690" y="3997631"/>
            <a:ext cx="3954613" cy="882575"/>
          </a:xfrm>
          <a:prstGeom prst="rect">
            <a:avLst/>
          </a:prstGeom>
        </p:spPr>
      </p:pic>
      <p:sp>
        <p:nvSpPr>
          <p:cNvPr id="3" name="Title 1">
            <a:extLst>
              <a:ext uri="{FF2B5EF4-FFF2-40B4-BE49-F238E27FC236}">
                <a16:creationId xmlns:a16="http://schemas.microsoft.com/office/drawing/2014/main" id="{A78D864F-DC28-47E4-FC00-CB1CF4C8340E}"/>
              </a:ext>
            </a:extLst>
          </p:cNvPr>
          <p:cNvSpPr>
            <a:spLocks noGrp="1"/>
          </p:cNvSpPr>
          <p:nvPr/>
        </p:nvSpPr>
        <p:spPr>
          <a:xfrm>
            <a:off x="651253" y="902575"/>
            <a:ext cx="7890768" cy="882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b="1" i="0" u="none" strike="noStrike" dirty="0">
                <a:solidFill>
                  <a:srgbClr val="C00000"/>
                </a:solidFill>
                <a:effectLst/>
                <a:latin typeface="Calibri" panose="020F0502020204030204" pitchFamily="34" charset="0"/>
                <a:cs typeface="Calibri" panose="020F0502020204030204" pitchFamily="34" charset="0"/>
              </a:rPr>
              <a:t>Evidence from </a:t>
            </a:r>
            <a:r>
              <a:rPr lang="en-US" altLang="zh-CN" sz="1800" dirty="0">
                <a:solidFill>
                  <a:srgbClr val="C00000"/>
                </a:solidFill>
                <a:latin typeface="Calibri" panose="020F0502020204030204" pitchFamily="34" charset="0"/>
                <a:cs typeface="Calibri" panose="020F0502020204030204" pitchFamily="34" charset="0"/>
              </a:rPr>
              <a:t>P</a:t>
            </a:r>
            <a:r>
              <a:rPr lang="en-US" altLang="zh-CN" sz="1800" b="1" i="0" u="none" strike="noStrike" dirty="0">
                <a:solidFill>
                  <a:srgbClr val="C00000"/>
                </a:solidFill>
                <a:effectLst/>
                <a:latin typeface="Calibri" panose="020F0502020204030204" pitchFamily="34" charset="0"/>
                <a:cs typeface="Calibri" panose="020F0502020204030204" pitchFamily="34" charset="0"/>
              </a:rPr>
              <a:t>ublicly Available HFEA </a:t>
            </a:r>
            <a:r>
              <a:rPr lang="en-CA" sz="1800" b="1" i="0" u="none" strike="noStrike" dirty="0">
                <a:solidFill>
                  <a:srgbClr val="C00000"/>
                </a:solidFill>
                <a:effectLst/>
                <a:latin typeface="Calibri" panose="020F0502020204030204" pitchFamily="34" charset="0"/>
                <a:cs typeface="Calibri" panose="020F0502020204030204" pitchFamily="34" charset="0"/>
              </a:rPr>
              <a:t>Data: How Male </a:t>
            </a:r>
            <a:r>
              <a:rPr lang="en-CA" sz="1800" dirty="0">
                <a:solidFill>
                  <a:srgbClr val="C00000"/>
                </a:solidFill>
                <a:latin typeface="Calibri" panose="020F0502020204030204" pitchFamily="34" charset="0"/>
                <a:cs typeface="Calibri" panose="020F0502020204030204" pitchFamily="34" charset="0"/>
              </a:rPr>
              <a:t>A</a:t>
            </a:r>
            <a:r>
              <a:rPr lang="en-CA" sz="1800" b="1" i="0" u="none" strike="noStrike" dirty="0">
                <a:solidFill>
                  <a:srgbClr val="C00000"/>
                </a:solidFill>
                <a:effectLst/>
                <a:latin typeface="Calibri" panose="020F0502020204030204" pitchFamily="34" charset="0"/>
                <a:cs typeface="Calibri" panose="020F0502020204030204" pitchFamily="34" charset="0"/>
              </a:rPr>
              <a:t>ge and Treatment Variation </a:t>
            </a:r>
            <a:r>
              <a:rPr lang="en-CA" altLang="zh-CN" sz="1800" dirty="0">
                <a:solidFill>
                  <a:srgbClr val="C00000"/>
                </a:solidFill>
                <a:latin typeface="Calibri" panose="020F0502020204030204" pitchFamily="34" charset="0"/>
                <a:cs typeface="Calibri" panose="020F0502020204030204" pitchFamily="34" charset="0"/>
              </a:rPr>
              <a:t>A</a:t>
            </a:r>
            <a:r>
              <a:rPr lang="en-CA" altLang="zh-CN" sz="1800" b="1" i="0" u="none" strike="noStrike" dirty="0">
                <a:solidFill>
                  <a:srgbClr val="C00000"/>
                </a:solidFill>
                <a:effectLst/>
                <a:latin typeface="Calibri" panose="020F0502020204030204" pitchFamily="34" charset="0"/>
                <a:cs typeface="Calibri" panose="020F0502020204030204" pitchFamily="34" charset="0"/>
              </a:rPr>
              <a:t>ffect </a:t>
            </a:r>
            <a:r>
              <a:rPr lang="en-CA" sz="1800" dirty="0">
                <a:solidFill>
                  <a:srgbClr val="C00000"/>
                </a:solidFill>
                <a:latin typeface="Calibri" panose="020F0502020204030204" pitchFamily="34" charset="0"/>
                <a:cs typeface="Calibri" panose="020F0502020204030204" pitchFamily="34" charset="0"/>
              </a:rPr>
              <a:t>I</a:t>
            </a:r>
            <a:r>
              <a:rPr lang="en-CA" sz="1800" b="1" i="0" u="none" strike="noStrike" dirty="0">
                <a:solidFill>
                  <a:srgbClr val="C00000"/>
                </a:solidFill>
                <a:effectLst/>
                <a:latin typeface="Calibri" panose="020F0502020204030204" pitchFamily="34" charset="0"/>
                <a:cs typeface="Calibri" panose="020F0502020204030204" pitchFamily="34" charset="0"/>
              </a:rPr>
              <a:t>nfertility </a:t>
            </a:r>
            <a:r>
              <a:rPr lang="en-CA" sz="1800" dirty="0">
                <a:solidFill>
                  <a:srgbClr val="C00000"/>
                </a:solidFill>
                <a:latin typeface="Calibri" panose="020F0502020204030204" pitchFamily="34" charset="0"/>
                <a:cs typeface="Calibri" panose="020F0502020204030204" pitchFamily="34" charset="0"/>
              </a:rPr>
              <a:t>Treatment O</a:t>
            </a:r>
            <a:r>
              <a:rPr lang="en-CA" sz="1800" b="1" i="0" u="none" strike="noStrike" dirty="0">
                <a:solidFill>
                  <a:srgbClr val="C00000"/>
                </a:solidFill>
                <a:effectLst/>
                <a:latin typeface="Calibri" panose="020F0502020204030204" pitchFamily="34" charset="0"/>
                <a:cs typeface="Calibri" panose="020F0502020204030204" pitchFamily="34" charset="0"/>
              </a:rPr>
              <a:t>utcome</a:t>
            </a:r>
            <a:endParaRPr lang="en-US" sz="1800" dirty="0">
              <a:solidFill>
                <a:srgbClr val="C0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5CAFE9B-55BE-F345-EFBF-6BA0A6F28552}"/>
              </a:ext>
            </a:extLst>
          </p:cNvPr>
          <p:cNvSpPr txBox="1"/>
          <p:nvPr/>
        </p:nvSpPr>
        <p:spPr>
          <a:xfrm>
            <a:off x="651252" y="2048530"/>
            <a:ext cx="1783991" cy="469359"/>
          </a:xfrm>
          <a:prstGeom prst="rect">
            <a:avLst/>
          </a:prstGeom>
          <a:noFill/>
        </p:spPr>
        <p:txBody>
          <a:bodyPr wrap="square" rtlCol="0">
            <a:spAutoFit/>
          </a:bodyPr>
          <a:lstStyle/>
          <a:p>
            <a:r>
              <a:rPr lang="en-US" altLang="zh-CN" b="1" dirty="0">
                <a:latin typeface="Calibri" panose="020F0502020204030204" pitchFamily="34" charset="0"/>
                <a:ea typeface="Times New Roman" panose="02020603050405020304" pitchFamily="18" charset="0"/>
                <a:cs typeface="Calibri" panose="020F0502020204030204" pitchFamily="34" charset="0"/>
              </a:rPr>
              <a:t>Community</a:t>
            </a:r>
            <a:r>
              <a:rPr lang="en-CA"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Project</a:t>
            </a:r>
            <a:br>
              <a:rPr lang="en-CA"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CA" sz="1050" b="1" dirty="0">
                <a:latin typeface="Calibri" panose="020F0502020204030204" pitchFamily="34" charset="0"/>
                <a:ea typeface="Times New Roman" panose="02020603050405020304" pitchFamily="18" charset="0"/>
                <a:cs typeface="Calibri" panose="020F0502020204030204" pitchFamily="34" charset="0"/>
              </a:rPr>
              <a:t>BUSA</a:t>
            </a:r>
            <a:r>
              <a:rPr lang="en-CA" sz="105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649 </a:t>
            </a:r>
            <a:endParaRPr lang="en-CA"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F3B8690-06A6-1980-55F8-23A3D8F56C9C}"/>
              </a:ext>
            </a:extLst>
          </p:cNvPr>
          <p:cNvSpPr txBox="1"/>
          <p:nvPr/>
        </p:nvSpPr>
        <p:spPr>
          <a:xfrm>
            <a:off x="651252" y="2633864"/>
            <a:ext cx="6810176" cy="861774"/>
          </a:xfrm>
          <a:prstGeom prst="rect">
            <a:avLst/>
          </a:prstGeom>
          <a:noFill/>
        </p:spPr>
        <p:txBody>
          <a:bodyPr wrap="square" lIns="91440" tIns="45720" rIns="91440" bIns="45720" rtlCol="0" anchor="t">
            <a:spAutoFit/>
          </a:bodyPr>
          <a:lstStyle/>
          <a:p>
            <a:r>
              <a:rPr lang="en-CA" sz="11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Presented to: </a:t>
            </a:r>
          </a:p>
          <a:p>
            <a:r>
              <a:rPr lang="en-CA" b="1" kern="0" dirty="0">
                <a:solidFill>
                  <a:srgbClr val="000000"/>
                </a:solidFill>
                <a:effectLst/>
                <a:latin typeface="Calibri"/>
                <a:ea typeface="Times New Roman" panose="02020603050405020304" pitchFamily="18" charset="0"/>
                <a:cs typeface="Calibri"/>
              </a:rPr>
              <a:t>Prof. Juan </a:t>
            </a:r>
            <a:r>
              <a:rPr lang="en-CA" b="1" kern="0" dirty="0" err="1">
                <a:solidFill>
                  <a:srgbClr val="000000"/>
                </a:solidFill>
                <a:effectLst/>
                <a:latin typeface="Calibri"/>
                <a:ea typeface="Times New Roman" panose="02020603050405020304" pitchFamily="18" charset="0"/>
                <a:cs typeface="Calibri"/>
              </a:rPr>
              <a:t>Serpa</a:t>
            </a:r>
            <a:r>
              <a:rPr lang="en-CA" b="1" kern="0" dirty="0">
                <a:solidFill>
                  <a:srgbClr val="000000"/>
                </a:solidFill>
                <a:effectLst/>
                <a:latin typeface="Calibri"/>
                <a:ea typeface="Times New Roman" panose="02020603050405020304" pitchFamily="18" charset="0"/>
                <a:cs typeface="Calibri"/>
              </a:rPr>
              <a:t>,  Prof</a:t>
            </a:r>
            <a:r>
              <a:rPr lang="en-CA" b="1" dirty="0">
                <a:latin typeface="Calibri"/>
                <a:ea typeface="Times New Roman" panose="02020603050405020304" pitchFamily="18" charset="0"/>
                <a:cs typeface="Calibri"/>
              </a:rPr>
              <a:t>.</a:t>
            </a:r>
            <a:r>
              <a:rPr lang="en-CA" b="1" kern="0" dirty="0">
                <a:solidFill>
                  <a:srgbClr val="000000"/>
                </a:solidFill>
                <a:effectLst/>
                <a:latin typeface="Calibri"/>
                <a:ea typeface="Times New Roman" panose="02020603050405020304" pitchFamily="18" charset="0"/>
                <a:cs typeface="Calibri"/>
              </a:rPr>
              <a:t> </a:t>
            </a:r>
            <a:r>
              <a:rPr lang="en-CA" b="1" kern="0" dirty="0" err="1">
                <a:solidFill>
                  <a:srgbClr val="000000"/>
                </a:solidFill>
                <a:effectLst/>
                <a:latin typeface="Calibri"/>
                <a:ea typeface="Times New Roman" panose="02020603050405020304" pitchFamily="18" charset="0"/>
                <a:cs typeface="Calibri"/>
              </a:rPr>
              <a:t>Seang</a:t>
            </a:r>
            <a:r>
              <a:rPr lang="en-CA" b="1" kern="0" dirty="0">
                <a:solidFill>
                  <a:srgbClr val="000000"/>
                </a:solidFill>
                <a:effectLst/>
                <a:latin typeface="Calibri"/>
                <a:ea typeface="Times New Roman" panose="02020603050405020304" pitchFamily="18" charset="0"/>
                <a:cs typeface="Calibri"/>
              </a:rPr>
              <a:t> Lin Tan</a:t>
            </a:r>
            <a:endParaRPr lang="en-CA"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r>
              <a:rPr lang="en-CA" sz="1100" dirty="0">
                <a:latin typeface="Calibri" panose="020F0502020204030204" pitchFamily="34" charset="0"/>
                <a:ea typeface="Aptos" panose="020B0004020202020204" pitchFamily="34" charset="0"/>
                <a:cs typeface="Calibri" panose="020F0502020204030204" pitchFamily="34" charset="0"/>
              </a:rPr>
              <a:t>By:</a:t>
            </a:r>
          </a:p>
          <a:p>
            <a:r>
              <a:rPr lang="en-CA" b="1" i="0" dirty="0">
                <a:solidFill>
                  <a:schemeClr val="tx1"/>
                </a:solidFill>
                <a:effectLst/>
                <a:latin typeface="Calibri"/>
                <a:cs typeface="Calibri"/>
              </a:rPr>
              <a:t>Zhicheng Zhong</a:t>
            </a:r>
            <a:endParaRPr lang="en-CA" sz="1100" b="1" kern="100" dirty="0">
              <a:solidFill>
                <a:schemeClr val="tx1"/>
              </a:solidFill>
              <a:effectLst/>
              <a:latin typeface="Calibri"/>
              <a:ea typeface="Aptos" panose="020B0004020202020204" pitchFamily="34" charset="0"/>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Test</a:t>
            </a:r>
          </a:p>
        </p:txBody>
      </p:sp>
      <p:grpSp>
        <p:nvGrpSpPr>
          <p:cNvPr id="2" name="Group 1">
            <a:extLst>
              <a:ext uri="{FF2B5EF4-FFF2-40B4-BE49-F238E27FC236}">
                <a16:creationId xmlns:a16="http://schemas.microsoft.com/office/drawing/2014/main" id="{94AC9E0C-FBE8-890D-368F-29CC45EF7C91}"/>
              </a:ext>
            </a:extLst>
          </p:cNvPr>
          <p:cNvGrpSpPr/>
          <p:nvPr/>
        </p:nvGrpSpPr>
        <p:grpSpPr>
          <a:xfrm>
            <a:off x="362251" y="958512"/>
            <a:ext cx="4282901" cy="2888064"/>
            <a:chOff x="880411" y="1110912"/>
            <a:chExt cx="4561020" cy="2973408"/>
          </a:xfrm>
        </p:grpSpPr>
        <p:pic>
          <p:nvPicPr>
            <p:cNvPr id="7" name="Picture 6">
              <a:extLst>
                <a:ext uri="{FF2B5EF4-FFF2-40B4-BE49-F238E27FC236}">
                  <a16:creationId xmlns:a16="http://schemas.microsoft.com/office/drawing/2014/main" id="{6C9E5072-A1A7-B461-DB38-207E5F65DCE6}"/>
                </a:ext>
              </a:extLst>
            </p:cNvPr>
            <p:cNvPicPr>
              <a:picLocks noChangeAspect="1"/>
            </p:cNvPicPr>
            <p:nvPr/>
          </p:nvPicPr>
          <p:blipFill>
            <a:blip r:embed="rId3"/>
            <a:stretch>
              <a:fillRect/>
            </a:stretch>
          </p:blipFill>
          <p:spPr>
            <a:xfrm>
              <a:off x="2717417" y="1110912"/>
              <a:ext cx="2724014" cy="2973408"/>
            </a:xfrm>
            <a:prstGeom prst="rect">
              <a:avLst/>
            </a:prstGeom>
          </p:spPr>
        </p:pic>
        <p:pic>
          <p:nvPicPr>
            <p:cNvPr id="3" name="Picture 2">
              <a:extLst>
                <a:ext uri="{FF2B5EF4-FFF2-40B4-BE49-F238E27FC236}">
                  <a16:creationId xmlns:a16="http://schemas.microsoft.com/office/drawing/2014/main" id="{4694983A-1AE1-D10F-EDA1-53BEB0B9DE1C}"/>
                </a:ext>
              </a:extLst>
            </p:cNvPr>
            <p:cNvPicPr>
              <a:picLocks noChangeAspect="1"/>
            </p:cNvPicPr>
            <p:nvPr/>
          </p:nvPicPr>
          <p:blipFill>
            <a:blip r:embed="rId4"/>
            <a:stretch>
              <a:fillRect/>
            </a:stretch>
          </p:blipFill>
          <p:spPr>
            <a:xfrm>
              <a:off x="880411" y="1123104"/>
              <a:ext cx="2822160" cy="2909484"/>
            </a:xfrm>
            <a:prstGeom prst="rect">
              <a:avLst/>
            </a:prstGeom>
          </p:spPr>
        </p:pic>
      </p:grpSp>
      <p:sp>
        <p:nvSpPr>
          <p:cNvPr id="6" name="TextBox 5">
            <a:extLst>
              <a:ext uri="{FF2B5EF4-FFF2-40B4-BE49-F238E27FC236}">
                <a16:creationId xmlns:a16="http://schemas.microsoft.com/office/drawing/2014/main" id="{B603D0AA-2057-0D3E-9D7E-F6EE7B54D189}"/>
              </a:ext>
            </a:extLst>
          </p:cNvPr>
          <p:cNvSpPr txBox="1"/>
          <p:nvPr/>
        </p:nvSpPr>
        <p:spPr>
          <a:xfrm>
            <a:off x="362250" y="4059288"/>
            <a:ext cx="8014187" cy="523220"/>
          </a:xfrm>
          <a:prstGeom prst="rect">
            <a:avLst/>
          </a:prstGeom>
          <a:noFill/>
        </p:spPr>
        <p:txBody>
          <a:bodyPr wrap="square" rtlCol="0">
            <a:spAutoFit/>
          </a:bodyPr>
          <a:lstStyle/>
          <a:p>
            <a:r>
              <a:rPr lang="en-ZA" altLang="zh-CN" b="1" dirty="0">
                <a:latin typeface="Calibri" panose="020F0502020204030204" pitchFamily="34" charset="0"/>
                <a:ea typeface="Calibri" panose="020F0502020204030204" pitchFamily="34" charset="0"/>
                <a:cs typeface="Calibri" panose="020F0502020204030204" pitchFamily="34" charset="0"/>
              </a:rPr>
              <a:t>The baseline for comparison is the youngest category in Partner Age: 18-34.</a:t>
            </a:r>
          </a:p>
          <a:p>
            <a:pPr algn="l"/>
            <a:r>
              <a:rPr lang="en-US" b="1" i="0" u="none" strike="noStrike" baseline="0" dirty="0">
                <a:latin typeface="Calibri" panose="020F0502020204030204" pitchFamily="34" charset="0"/>
                <a:cs typeface="Calibri" panose="020F0502020204030204" pitchFamily="34" charset="0"/>
              </a:rPr>
              <a:t>Each row represents the mean and standard deviation of coefficients</a:t>
            </a:r>
            <a:r>
              <a:rPr lang="en-US" b="1" dirty="0">
                <a:latin typeface="Calibri" panose="020F0502020204030204" pitchFamily="34" charset="0"/>
                <a:cs typeface="Calibri" panose="020F0502020204030204" pitchFamily="34" charset="0"/>
              </a:rPr>
              <a:t> </a:t>
            </a:r>
            <a:r>
              <a:rPr lang="en-CA" b="1" i="0" u="none" strike="noStrike" baseline="0" dirty="0">
                <a:latin typeface="Calibri" panose="020F0502020204030204" pitchFamily="34" charset="0"/>
                <a:cs typeface="Calibri" panose="020F0502020204030204" pitchFamily="34" charset="0"/>
              </a:rPr>
              <a:t>compared to the benchmark.</a:t>
            </a:r>
            <a:endParaRPr lang="zh-CN" altLang="en-US" b="1"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58B8F54-F795-EFE5-C773-677636908AAD}"/>
              </a:ext>
            </a:extLst>
          </p:cNvPr>
          <p:cNvSpPr txBox="1"/>
          <p:nvPr/>
        </p:nvSpPr>
        <p:spPr>
          <a:xfrm>
            <a:off x="4973444" y="1097618"/>
            <a:ext cx="3808305" cy="2031325"/>
          </a:xfrm>
          <a:prstGeom prst="rect">
            <a:avLst/>
          </a:prstGeom>
          <a:noFill/>
        </p:spPr>
        <p:txBody>
          <a:bodyPr wrap="square" rtlCol="0">
            <a:spAutoFit/>
          </a:bodyPr>
          <a:lstStyle/>
          <a:p>
            <a:r>
              <a:rPr lang="en-ZA" altLang="zh-CN" b="1" dirty="0">
                <a:latin typeface="Calibri" panose="020F0502020204030204" pitchFamily="34" charset="0"/>
                <a:ea typeface="Calibri" panose="020F0502020204030204" pitchFamily="34" charset="0"/>
                <a:cs typeface="Calibri" panose="020F0502020204030204" pitchFamily="34" charset="0"/>
              </a:rPr>
              <a:t>Compared to the baseline, the older a male partner, the less likely a treatment cycle leads to intrauterine foetal pulsation in early outcome and successful live birth</a:t>
            </a:r>
          </a:p>
          <a:p>
            <a:endParaRPr lang="en-ZA" altLang="zh-CN" b="1" dirty="0">
              <a:latin typeface="Calibri" panose="020F0502020204030204" pitchFamily="34" charset="0"/>
              <a:ea typeface="Calibri" panose="020F0502020204030204" pitchFamily="34" charset="0"/>
              <a:cs typeface="Calibri" panose="020F0502020204030204" pitchFamily="34" charset="0"/>
            </a:endParaRPr>
          </a:p>
          <a:p>
            <a:r>
              <a:rPr lang="en-ZA" altLang="zh-CN" b="1" dirty="0">
                <a:latin typeface="Calibri" panose="020F0502020204030204" pitchFamily="34" charset="0"/>
                <a:ea typeface="Calibri" panose="020F0502020204030204" pitchFamily="34" charset="0"/>
                <a:cs typeface="Calibri" panose="020F0502020204030204" pitchFamily="34" charset="0"/>
              </a:rPr>
              <a:t>However, other factors such as patient age, ethnicity, infertility causes and treatment variations can play a role in combination with male age too. </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981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altLang="zh-CN"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controlled for Infertility Cause</a:t>
            </a:r>
            <a:endParaRPr lang="en-US" altLang="zh-CN" sz="18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grpSp>
        <p:nvGrpSpPr>
          <p:cNvPr id="2" name="Group 1">
            <a:extLst>
              <a:ext uri="{FF2B5EF4-FFF2-40B4-BE49-F238E27FC236}">
                <a16:creationId xmlns:a16="http://schemas.microsoft.com/office/drawing/2014/main" id="{3E8B5442-24FF-89C5-A2E9-5B3B6A3A2B5D}"/>
              </a:ext>
            </a:extLst>
          </p:cNvPr>
          <p:cNvGrpSpPr/>
          <p:nvPr/>
        </p:nvGrpSpPr>
        <p:grpSpPr>
          <a:xfrm>
            <a:off x="408099" y="1103542"/>
            <a:ext cx="6424362" cy="2858858"/>
            <a:chOff x="700403" y="1103542"/>
            <a:chExt cx="6695025" cy="2936416"/>
          </a:xfrm>
        </p:grpSpPr>
        <p:pic>
          <p:nvPicPr>
            <p:cNvPr id="6" name="Picture 5">
              <a:extLst>
                <a:ext uri="{FF2B5EF4-FFF2-40B4-BE49-F238E27FC236}">
                  <a16:creationId xmlns:a16="http://schemas.microsoft.com/office/drawing/2014/main" id="{0622453F-9347-384E-E9EA-343E3C743780}"/>
                </a:ext>
              </a:extLst>
            </p:cNvPr>
            <p:cNvPicPr>
              <a:picLocks noChangeAspect="1"/>
            </p:cNvPicPr>
            <p:nvPr/>
          </p:nvPicPr>
          <p:blipFill>
            <a:blip r:embed="rId4"/>
            <a:stretch>
              <a:fillRect/>
            </a:stretch>
          </p:blipFill>
          <p:spPr>
            <a:xfrm>
              <a:off x="3577453" y="1111037"/>
              <a:ext cx="3817975" cy="2928921"/>
            </a:xfrm>
            <a:prstGeom prst="rect">
              <a:avLst/>
            </a:prstGeom>
          </p:spPr>
        </p:pic>
        <p:pic>
          <p:nvPicPr>
            <p:cNvPr id="3" name="Picture 2">
              <a:extLst>
                <a:ext uri="{FF2B5EF4-FFF2-40B4-BE49-F238E27FC236}">
                  <a16:creationId xmlns:a16="http://schemas.microsoft.com/office/drawing/2014/main" id="{A3CFCAD0-DECB-8D00-AAB5-0A4C912CF284}"/>
                </a:ext>
              </a:extLst>
            </p:cNvPr>
            <p:cNvPicPr>
              <a:picLocks noChangeAspect="1"/>
            </p:cNvPicPr>
            <p:nvPr/>
          </p:nvPicPr>
          <p:blipFill>
            <a:blip r:embed="rId5"/>
            <a:stretch>
              <a:fillRect/>
            </a:stretch>
          </p:blipFill>
          <p:spPr>
            <a:xfrm>
              <a:off x="700403" y="1103542"/>
              <a:ext cx="3799697" cy="2936416"/>
            </a:xfrm>
            <a:prstGeom prst="rect">
              <a:avLst/>
            </a:prstGeom>
          </p:spPr>
        </p:pic>
      </p:grpSp>
      <p:sp>
        <p:nvSpPr>
          <p:cNvPr id="4" name="TextBox 3">
            <a:extLst>
              <a:ext uri="{FF2B5EF4-FFF2-40B4-BE49-F238E27FC236}">
                <a16:creationId xmlns:a16="http://schemas.microsoft.com/office/drawing/2014/main" id="{128E8BA4-90A3-FF47-983C-023CDAC41B26}"/>
              </a:ext>
            </a:extLst>
          </p:cNvPr>
          <p:cNvSpPr txBox="1"/>
          <p:nvPr/>
        </p:nvSpPr>
        <p:spPr>
          <a:xfrm>
            <a:off x="6969810" y="1097618"/>
            <a:ext cx="2033982" cy="1600438"/>
          </a:xfrm>
          <a:prstGeom prst="rect">
            <a:avLst/>
          </a:prstGeom>
          <a:noFill/>
        </p:spPr>
        <p:txBody>
          <a:bodyPr wrap="square" rtlCol="0">
            <a:spAutoFit/>
          </a:bodyPr>
          <a:lstStyle/>
          <a:p>
            <a:r>
              <a:rPr lang="en-ZA" altLang="zh-CN" b="1" dirty="0">
                <a:latin typeface="Calibri" panose="020F0502020204030204" pitchFamily="34" charset="0"/>
                <a:ea typeface="Calibri" panose="020F0502020204030204" pitchFamily="34" charset="0"/>
                <a:cs typeface="Calibri" panose="020F0502020204030204" pitchFamily="34" charset="0"/>
              </a:rPr>
              <a:t>When the infertility is caused by female factors (ovulatory disorder, tubal disease and endometriosis), male age’s effect is less significant</a:t>
            </a:r>
            <a:endParaRPr lang="zh-CN" altLang="en-US" b="1"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C666F0A3-69A2-1767-2C99-197C5C4699D0}"/>
              </a:ext>
            </a:extLst>
          </p:cNvPr>
          <p:cNvSpPr txBox="1"/>
          <p:nvPr/>
        </p:nvSpPr>
        <p:spPr>
          <a:xfrm>
            <a:off x="317100" y="4149405"/>
            <a:ext cx="6321552" cy="738664"/>
          </a:xfrm>
          <a:prstGeom prst="rect">
            <a:avLst/>
          </a:prstGeom>
          <a:noFill/>
        </p:spPr>
        <p:txBody>
          <a:bodyPr wrap="square" rtlCol="0">
            <a:spAutoFit/>
          </a:bodyPr>
          <a:lstStyle/>
          <a:p>
            <a:r>
              <a:rPr lang="en-ZA" altLang="zh-CN" b="1" dirty="0">
                <a:latin typeface="Calibri" panose="020F0502020204030204" pitchFamily="34" charset="0"/>
                <a:ea typeface="Calibri" panose="020F0502020204030204" pitchFamily="34" charset="0"/>
                <a:cs typeface="Calibri" panose="020F0502020204030204" pitchFamily="34" charset="0"/>
              </a:rPr>
              <a:t>The baseline for comparison is the youngest category in Partner Age: 18-34.</a:t>
            </a:r>
          </a:p>
          <a:p>
            <a:r>
              <a:rPr lang="en-US" b="1" i="0" u="none" strike="noStrike" baseline="0" dirty="0">
                <a:latin typeface="Calibri" panose="020F0502020204030204" pitchFamily="34" charset="0"/>
                <a:cs typeface="Calibri" panose="020F0502020204030204" pitchFamily="34" charset="0"/>
              </a:rPr>
              <a:t>Each column represents the controlled infertility cause.</a:t>
            </a:r>
            <a:endParaRPr lang="zh-CN" altLang="en-US" b="1" dirty="0">
              <a:latin typeface="Calibri" panose="020F0502020204030204" pitchFamily="34" charset="0"/>
              <a:cs typeface="Calibri" panose="020F0502020204030204" pitchFamily="34" charset="0"/>
            </a:endParaRPr>
          </a:p>
          <a:p>
            <a:endParaRPr lang="en-ZA" altLang="zh-CN" b="1"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8BBCCCDA-F790-0E00-57A4-440EB9A7642D}"/>
              </a:ext>
            </a:extLst>
          </p:cNvPr>
          <p:cNvSpPr txBox="1"/>
          <p:nvPr/>
        </p:nvSpPr>
        <p:spPr>
          <a:xfrm>
            <a:off x="6969810" y="2950361"/>
            <a:ext cx="2033982" cy="1384995"/>
          </a:xfrm>
          <a:prstGeom prst="rect">
            <a:avLst/>
          </a:prstGeom>
          <a:noFill/>
        </p:spPr>
        <p:txBody>
          <a:bodyPr wrap="square" rtlCol="0">
            <a:spAutoFit/>
          </a:bodyPr>
          <a:lstStyle/>
          <a:p>
            <a:r>
              <a:rPr lang="en-ZA" altLang="zh-CN" b="1" dirty="0">
                <a:latin typeface="Calibri" panose="020F0502020204030204" pitchFamily="34" charset="0"/>
                <a:ea typeface="Calibri" panose="020F0502020204030204" pitchFamily="34" charset="0"/>
                <a:cs typeface="Calibri" panose="020F0502020204030204" pitchFamily="34" charset="0"/>
              </a:rPr>
              <a:t>When the infertility is caused by male factors, the negative impact of increasing male age on successful birth is more significant.</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881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controlled for Patient Age</a:t>
            </a:r>
          </a:p>
        </p:txBody>
      </p:sp>
      <p:sp>
        <p:nvSpPr>
          <p:cNvPr id="7" name="TextBox 6">
            <a:extLst>
              <a:ext uri="{FF2B5EF4-FFF2-40B4-BE49-F238E27FC236}">
                <a16:creationId xmlns:a16="http://schemas.microsoft.com/office/drawing/2014/main" id="{946702CC-1AD8-9B28-E9A9-C552930E5E28}"/>
              </a:ext>
            </a:extLst>
          </p:cNvPr>
          <p:cNvSpPr txBox="1"/>
          <p:nvPr/>
        </p:nvSpPr>
        <p:spPr>
          <a:xfrm>
            <a:off x="6148088" y="1056803"/>
            <a:ext cx="2891834" cy="3108543"/>
          </a:xfrm>
          <a:prstGeom prst="rect">
            <a:avLst/>
          </a:prstGeom>
          <a:noFill/>
        </p:spPr>
        <p:txBody>
          <a:bodyPr wrap="square">
            <a:spAutoFit/>
          </a:bodyPr>
          <a:lstStyle/>
          <a:p>
            <a:pPr algn="just"/>
            <a:r>
              <a:rPr lang="en-US" altLang="zh-CN" b="1" dirty="0">
                <a:latin typeface="Calibri" panose="020F0502020204030204" pitchFamily="34" charset="0"/>
                <a:ea typeface="Calibri" panose="020F0502020204030204" pitchFamily="34" charset="0"/>
                <a:cs typeface="Calibri" panose="020F0502020204030204" pitchFamily="34" charset="0"/>
              </a:rPr>
              <a:t>The significance and direction of male age effects vary across different patient age groups.</a:t>
            </a:r>
          </a:p>
          <a:p>
            <a:pPr algn="just"/>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algn="just"/>
            <a:r>
              <a:rPr lang="en-US" altLang="zh-CN" b="1" dirty="0">
                <a:latin typeface="Calibri" panose="020F0502020204030204" pitchFamily="34" charset="0"/>
                <a:ea typeface="Calibri" panose="020F0502020204030204" pitchFamily="34" charset="0"/>
                <a:cs typeface="Calibri" panose="020F0502020204030204" pitchFamily="34" charset="0"/>
              </a:rPr>
              <a:t>For younger female patients, increasing male age has a negative impact on success rate.</a:t>
            </a:r>
          </a:p>
          <a:p>
            <a:pPr algn="just"/>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algn="just"/>
            <a:r>
              <a:rPr lang="en-US" altLang="zh-CN" b="1" dirty="0">
                <a:latin typeface="Calibri" panose="020F0502020204030204" pitchFamily="34" charset="0"/>
                <a:ea typeface="Calibri" panose="020F0502020204030204" pitchFamily="34" charset="0"/>
                <a:cs typeface="Calibri" panose="020F0502020204030204" pitchFamily="34" charset="0"/>
              </a:rPr>
              <a:t>For older female patients, increasing age of partner may increase the  treatment success but the sample size makes this difficult to assess. This warrants factoring in ethnicity and treatment variations.</a:t>
            </a:r>
            <a:endParaRPr lang="zh-CN" altLang="en-US" b="1"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F363DC6-7E55-4073-CA4B-6D39187A208E}"/>
              </a:ext>
            </a:extLst>
          </p:cNvPr>
          <p:cNvSpPr txBox="1"/>
          <p:nvPr/>
        </p:nvSpPr>
        <p:spPr>
          <a:xfrm>
            <a:off x="217545" y="4166313"/>
            <a:ext cx="6321552" cy="738664"/>
          </a:xfrm>
          <a:prstGeom prst="rect">
            <a:avLst/>
          </a:prstGeom>
          <a:noFill/>
        </p:spPr>
        <p:txBody>
          <a:bodyPr wrap="square" rtlCol="0">
            <a:spAutoFit/>
          </a:bodyPr>
          <a:lstStyle/>
          <a:p>
            <a:r>
              <a:rPr lang="en-ZA" altLang="zh-CN" b="1" dirty="0">
                <a:latin typeface="Calibri" panose="020F0502020204030204" pitchFamily="34" charset="0"/>
                <a:ea typeface="Calibri" panose="020F0502020204030204" pitchFamily="34" charset="0"/>
                <a:cs typeface="Calibri" panose="020F0502020204030204" pitchFamily="34" charset="0"/>
              </a:rPr>
              <a:t>The baseline for comparison is the youngest category in Partner Age: 18-34.</a:t>
            </a:r>
          </a:p>
          <a:p>
            <a:r>
              <a:rPr lang="en-US" b="1" i="0" u="none" strike="noStrike" baseline="0" dirty="0">
                <a:latin typeface="Calibri" panose="020F0502020204030204" pitchFamily="34" charset="0"/>
                <a:cs typeface="Calibri" panose="020F0502020204030204" pitchFamily="34" charset="0"/>
              </a:rPr>
              <a:t>Each column represents the controlled age group.</a:t>
            </a:r>
            <a:endParaRPr lang="zh-CN" altLang="en-US" b="1" dirty="0">
              <a:latin typeface="Calibri" panose="020F0502020204030204" pitchFamily="34" charset="0"/>
              <a:cs typeface="Calibri" panose="020F0502020204030204" pitchFamily="34" charset="0"/>
            </a:endParaRPr>
          </a:p>
          <a:p>
            <a:endParaRPr lang="en-ZA" altLang="zh-CN" b="1" dirty="0">
              <a:latin typeface="Calibri" panose="020F0502020204030204" pitchFamily="34" charset="0"/>
              <a:ea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4410B9D5-D29E-964B-4C0E-9E4B38B9796D}"/>
              </a:ext>
            </a:extLst>
          </p:cNvPr>
          <p:cNvGrpSpPr/>
          <p:nvPr/>
        </p:nvGrpSpPr>
        <p:grpSpPr>
          <a:xfrm>
            <a:off x="295826" y="818998"/>
            <a:ext cx="5852262" cy="3267699"/>
            <a:chOff x="295826" y="818998"/>
            <a:chExt cx="5806704" cy="3508368"/>
          </a:xfrm>
        </p:grpSpPr>
        <p:pic>
          <p:nvPicPr>
            <p:cNvPr id="12" name="Picture 11">
              <a:extLst>
                <a:ext uri="{FF2B5EF4-FFF2-40B4-BE49-F238E27FC236}">
                  <a16:creationId xmlns:a16="http://schemas.microsoft.com/office/drawing/2014/main" id="{86851DDC-225E-85C2-F833-5436118D489D}"/>
                </a:ext>
              </a:extLst>
            </p:cNvPr>
            <p:cNvPicPr>
              <a:picLocks noChangeAspect="1"/>
            </p:cNvPicPr>
            <p:nvPr/>
          </p:nvPicPr>
          <p:blipFill>
            <a:blip r:embed="rId3"/>
            <a:stretch>
              <a:fillRect/>
            </a:stretch>
          </p:blipFill>
          <p:spPr>
            <a:xfrm>
              <a:off x="2673067" y="821862"/>
              <a:ext cx="3429463" cy="3505504"/>
            </a:xfrm>
            <a:prstGeom prst="rect">
              <a:avLst/>
            </a:prstGeom>
          </p:spPr>
        </p:pic>
        <p:pic>
          <p:nvPicPr>
            <p:cNvPr id="10" name="Picture 9">
              <a:extLst>
                <a:ext uri="{FF2B5EF4-FFF2-40B4-BE49-F238E27FC236}">
                  <a16:creationId xmlns:a16="http://schemas.microsoft.com/office/drawing/2014/main" id="{F8C1A950-A9BD-F55A-31F9-F7FB0BECDEAA}"/>
                </a:ext>
              </a:extLst>
            </p:cNvPr>
            <p:cNvPicPr>
              <a:picLocks noChangeAspect="1"/>
            </p:cNvPicPr>
            <p:nvPr/>
          </p:nvPicPr>
          <p:blipFill>
            <a:blip r:embed="rId4"/>
            <a:stretch>
              <a:fillRect/>
            </a:stretch>
          </p:blipFill>
          <p:spPr>
            <a:xfrm>
              <a:off x="295826" y="818998"/>
              <a:ext cx="3475021" cy="3505504"/>
            </a:xfrm>
            <a:prstGeom prst="rect">
              <a:avLst/>
            </a:prstGeom>
          </p:spPr>
        </p:pic>
      </p:grpSp>
    </p:spTree>
    <p:extLst>
      <p:ext uri="{BB962C8B-B14F-4D97-AF65-F5344CB8AC3E}">
        <p14:creationId xmlns:p14="http://schemas.microsoft.com/office/powerpoint/2010/main" val="547397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controlled for Patient Age </a:t>
            </a:r>
          </a:p>
        </p:txBody>
      </p:sp>
      <p:sp>
        <p:nvSpPr>
          <p:cNvPr id="2" name="TextBox 1">
            <a:extLst>
              <a:ext uri="{FF2B5EF4-FFF2-40B4-BE49-F238E27FC236}">
                <a16:creationId xmlns:a16="http://schemas.microsoft.com/office/drawing/2014/main" id="{5EAF406B-3C19-50E5-6AB3-BF87FC4955D9}"/>
              </a:ext>
            </a:extLst>
          </p:cNvPr>
          <p:cNvSpPr txBox="1"/>
          <p:nvPr/>
        </p:nvSpPr>
        <p:spPr>
          <a:xfrm>
            <a:off x="6659218" y="858275"/>
            <a:ext cx="2227192" cy="3754874"/>
          </a:xfrm>
          <a:prstGeom prst="rect">
            <a:avLst/>
          </a:prstGeom>
          <a:noFill/>
        </p:spPr>
        <p:txBody>
          <a:bodyPr wrap="square">
            <a:spAutoFit/>
          </a:bodyPr>
          <a:lstStyle/>
          <a:p>
            <a:pPr algn="just"/>
            <a:r>
              <a:rPr lang="en-US" altLang="zh-CN" b="1" dirty="0">
                <a:latin typeface="Calibri" panose="020F0502020204030204" pitchFamily="34" charset="0"/>
                <a:ea typeface="Calibri" panose="020F0502020204030204" pitchFamily="34" charset="0"/>
                <a:cs typeface="Calibri" panose="020F0502020204030204" pitchFamily="34" charset="0"/>
              </a:rPr>
              <a:t>If the male age is controlled, the negative correlation of live birth and pregnancy with higher female patient age is consistently significant across male age groups below 50 and sporadically significant for male aged above 50.</a:t>
            </a:r>
          </a:p>
          <a:p>
            <a:pPr algn="just"/>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algn="just"/>
            <a:r>
              <a:rPr lang="en-US" altLang="zh-CN" b="1" dirty="0">
                <a:latin typeface="Calibri" panose="020F0502020204030204" pitchFamily="34" charset="0"/>
                <a:ea typeface="Calibri" panose="020F0502020204030204" pitchFamily="34" charset="0"/>
                <a:cs typeface="Calibri" panose="020F0502020204030204" pitchFamily="34" charset="0"/>
              </a:rPr>
              <a:t>Together with the previous table, it can be deducted that male age does not exert as big an effect on fertility chance as female age does.</a:t>
            </a:r>
          </a:p>
        </p:txBody>
      </p:sp>
      <p:grpSp>
        <p:nvGrpSpPr>
          <p:cNvPr id="12" name="Group 11">
            <a:extLst>
              <a:ext uri="{FF2B5EF4-FFF2-40B4-BE49-F238E27FC236}">
                <a16:creationId xmlns:a16="http://schemas.microsoft.com/office/drawing/2014/main" id="{3C529162-F31F-471E-9BD1-A532BD661748}"/>
              </a:ext>
            </a:extLst>
          </p:cNvPr>
          <p:cNvGrpSpPr/>
          <p:nvPr/>
        </p:nvGrpSpPr>
        <p:grpSpPr>
          <a:xfrm>
            <a:off x="180883" y="1286020"/>
            <a:ext cx="6226579" cy="2084579"/>
            <a:chOff x="180883" y="918925"/>
            <a:chExt cx="6226579" cy="2084579"/>
          </a:xfrm>
        </p:grpSpPr>
        <p:pic>
          <p:nvPicPr>
            <p:cNvPr id="11" name="Picture 10">
              <a:extLst>
                <a:ext uri="{FF2B5EF4-FFF2-40B4-BE49-F238E27FC236}">
                  <a16:creationId xmlns:a16="http://schemas.microsoft.com/office/drawing/2014/main" id="{EA90D931-8DDB-45DD-80A5-43CC0C75B007}"/>
                </a:ext>
              </a:extLst>
            </p:cNvPr>
            <p:cNvPicPr>
              <a:picLocks noChangeAspect="1"/>
            </p:cNvPicPr>
            <p:nvPr/>
          </p:nvPicPr>
          <p:blipFill>
            <a:blip r:embed="rId4"/>
            <a:stretch>
              <a:fillRect/>
            </a:stretch>
          </p:blipFill>
          <p:spPr>
            <a:xfrm>
              <a:off x="2713839" y="927749"/>
              <a:ext cx="3693623" cy="2075755"/>
            </a:xfrm>
            <a:prstGeom prst="rect">
              <a:avLst/>
            </a:prstGeom>
          </p:spPr>
        </p:pic>
        <p:pic>
          <p:nvPicPr>
            <p:cNvPr id="9" name="Picture 8">
              <a:extLst>
                <a:ext uri="{FF2B5EF4-FFF2-40B4-BE49-F238E27FC236}">
                  <a16:creationId xmlns:a16="http://schemas.microsoft.com/office/drawing/2014/main" id="{5C278CA2-22F5-4109-9B31-B71D9D807A1C}"/>
                </a:ext>
              </a:extLst>
            </p:cNvPr>
            <p:cNvPicPr>
              <a:picLocks noChangeAspect="1"/>
            </p:cNvPicPr>
            <p:nvPr/>
          </p:nvPicPr>
          <p:blipFill>
            <a:blip r:embed="rId5"/>
            <a:stretch>
              <a:fillRect/>
            </a:stretch>
          </p:blipFill>
          <p:spPr>
            <a:xfrm>
              <a:off x="180883" y="918925"/>
              <a:ext cx="3715456" cy="2084579"/>
            </a:xfrm>
            <a:prstGeom prst="rect">
              <a:avLst/>
            </a:prstGeom>
          </p:spPr>
        </p:pic>
      </p:grpSp>
      <p:sp>
        <p:nvSpPr>
          <p:cNvPr id="13" name="TextBox 12">
            <a:extLst>
              <a:ext uri="{FF2B5EF4-FFF2-40B4-BE49-F238E27FC236}">
                <a16:creationId xmlns:a16="http://schemas.microsoft.com/office/drawing/2014/main" id="{A696FC77-972B-4462-8744-CC4FF3ED03C4}"/>
              </a:ext>
            </a:extLst>
          </p:cNvPr>
          <p:cNvSpPr txBox="1"/>
          <p:nvPr/>
        </p:nvSpPr>
        <p:spPr>
          <a:xfrm>
            <a:off x="180883" y="3748906"/>
            <a:ext cx="6321552" cy="523220"/>
          </a:xfrm>
          <a:prstGeom prst="rect">
            <a:avLst/>
          </a:prstGeom>
          <a:noFill/>
        </p:spPr>
        <p:txBody>
          <a:bodyPr wrap="square" rtlCol="0">
            <a:spAutoFit/>
          </a:bodyPr>
          <a:lstStyle/>
          <a:p>
            <a:r>
              <a:rPr lang="en-ZA" altLang="zh-CN" b="1" dirty="0">
                <a:latin typeface="Calibri" panose="020F0502020204030204" pitchFamily="34" charset="0"/>
                <a:ea typeface="Calibri" panose="020F0502020204030204" pitchFamily="34" charset="0"/>
                <a:cs typeface="Calibri" panose="020F0502020204030204" pitchFamily="34" charset="0"/>
              </a:rPr>
              <a:t>The baseline for comparison is the youngest category in Patient Age: 18-34.</a:t>
            </a:r>
          </a:p>
          <a:p>
            <a:r>
              <a:rPr lang="en-US" b="1" i="0" u="none" strike="noStrike" baseline="0" dirty="0">
                <a:latin typeface="Calibri" panose="020F0502020204030204" pitchFamily="34" charset="0"/>
                <a:cs typeface="Calibri" panose="020F0502020204030204" pitchFamily="34" charset="0"/>
              </a:rPr>
              <a:t>Each column represents the controlled age group</a:t>
            </a:r>
            <a:r>
              <a:rPr lang="en-ZA" b="1" i="0" u="none" strike="noStrike" baseline="0" dirty="0">
                <a:latin typeface="Calibri" panose="020F0502020204030204" pitchFamily="34" charset="0"/>
                <a:cs typeface="Calibri" panose="020F0502020204030204" pitchFamily="34" charset="0"/>
              </a:rPr>
              <a:t>.</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25336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408185" y="303325"/>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Patient Age: ICSI vs IVF</a:t>
            </a:r>
          </a:p>
        </p:txBody>
      </p:sp>
      <p:pic>
        <p:nvPicPr>
          <p:cNvPr id="3" name="Picture 2">
            <a:extLst>
              <a:ext uri="{FF2B5EF4-FFF2-40B4-BE49-F238E27FC236}">
                <a16:creationId xmlns:a16="http://schemas.microsoft.com/office/drawing/2014/main" id="{6D79B435-1B91-1236-B3E5-3944E0D08633}"/>
              </a:ext>
            </a:extLst>
          </p:cNvPr>
          <p:cNvPicPr>
            <a:picLocks noChangeAspect="1"/>
          </p:cNvPicPr>
          <p:nvPr/>
        </p:nvPicPr>
        <p:blipFill>
          <a:blip r:embed="rId3"/>
          <a:stretch>
            <a:fillRect/>
          </a:stretch>
        </p:blipFill>
        <p:spPr>
          <a:xfrm>
            <a:off x="391040" y="1069335"/>
            <a:ext cx="2911358" cy="2915368"/>
          </a:xfrm>
          <a:prstGeom prst="rect">
            <a:avLst/>
          </a:prstGeom>
        </p:spPr>
      </p:pic>
      <p:pic>
        <p:nvPicPr>
          <p:cNvPr id="7" name="Picture 6">
            <a:extLst>
              <a:ext uri="{FF2B5EF4-FFF2-40B4-BE49-F238E27FC236}">
                <a16:creationId xmlns:a16="http://schemas.microsoft.com/office/drawing/2014/main" id="{DA8C04F7-7329-38BD-D2E6-588041210B80}"/>
              </a:ext>
            </a:extLst>
          </p:cNvPr>
          <p:cNvPicPr>
            <a:picLocks noChangeAspect="1"/>
          </p:cNvPicPr>
          <p:nvPr/>
        </p:nvPicPr>
        <p:blipFill>
          <a:blip r:embed="rId4"/>
          <a:stretch>
            <a:fillRect/>
          </a:stretch>
        </p:blipFill>
        <p:spPr>
          <a:xfrm>
            <a:off x="3520935" y="1069334"/>
            <a:ext cx="3427153" cy="2915368"/>
          </a:xfrm>
          <a:prstGeom prst="rect">
            <a:avLst/>
          </a:prstGeom>
        </p:spPr>
      </p:pic>
      <p:sp>
        <p:nvSpPr>
          <p:cNvPr id="6" name="TextBox 5">
            <a:extLst>
              <a:ext uri="{FF2B5EF4-FFF2-40B4-BE49-F238E27FC236}">
                <a16:creationId xmlns:a16="http://schemas.microsoft.com/office/drawing/2014/main" id="{990D06CB-1C07-B567-69E9-F1B6364AF815}"/>
              </a:ext>
            </a:extLst>
          </p:cNvPr>
          <p:cNvSpPr txBox="1"/>
          <p:nvPr/>
        </p:nvSpPr>
        <p:spPr>
          <a:xfrm>
            <a:off x="391040" y="4241620"/>
            <a:ext cx="4572000" cy="307777"/>
          </a:xfrm>
          <a:prstGeom prst="rect">
            <a:avLst/>
          </a:prstGeom>
          <a:noFill/>
        </p:spPr>
        <p:txBody>
          <a:bodyPr wrap="square">
            <a:spAutoFit/>
          </a:bodyPr>
          <a:lstStyle/>
          <a:p>
            <a:r>
              <a:rPr lang="en-ZA" altLang="zh-CN" b="1" dirty="0">
                <a:latin typeface="Calibri" panose="020F0502020204030204" pitchFamily="34" charset="0"/>
                <a:ea typeface="Calibri" panose="020F0502020204030204" pitchFamily="34" charset="0"/>
                <a:cs typeface="Calibri" panose="020F0502020204030204" pitchFamily="34" charset="0"/>
              </a:rPr>
              <a:t>Only the 5% significance levels are shown in the table</a:t>
            </a:r>
            <a:endParaRPr lang="zh-CN" altLang="en-US" b="1"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C720905E-899D-6FFF-73BB-FBB4A66D3EEE}"/>
              </a:ext>
            </a:extLst>
          </p:cNvPr>
          <p:cNvSpPr txBox="1"/>
          <p:nvPr/>
        </p:nvSpPr>
        <p:spPr>
          <a:xfrm>
            <a:off x="7085939" y="972746"/>
            <a:ext cx="1940814" cy="2462213"/>
          </a:xfrm>
          <a:prstGeom prst="rect">
            <a:avLst/>
          </a:prstGeom>
          <a:noFill/>
        </p:spPr>
        <p:txBody>
          <a:bodyPr wrap="square">
            <a:spAutoFit/>
          </a:bodyPr>
          <a:lstStyle/>
          <a:p>
            <a:pPr algn="just"/>
            <a:r>
              <a:rPr lang="en-US" altLang="zh-CN" b="1" dirty="0">
                <a:latin typeface="Calibri" panose="020F0502020204030204" pitchFamily="34" charset="0"/>
                <a:ea typeface="Calibri" panose="020F0502020204030204" pitchFamily="34" charset="0"/>
                <a:cs typeface="Calibri" panose="020F0502020204030204" pitchFamily="34" charset="0"/>
              </a:rPr>
              <a:t>There is little statistical evidence to support ICSI’s positive effect on treatment success with older female patients. </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algn="just"/>
            <a:r>
              <a:rPr lang="en-US" altLang="zh-CN" b="1" dirty="0">
                <a:latin typeface="Calibri" panose="020F0502020204030204" pitchFamily="34" charset="0"/>
                <a:ea typeface="Calibri" panose="020F0502020204030204" pitchFamily="34" charset="0"/>
                <a:cs typeface="Calibri" panose="020F0502020204030204" pitchFamily="34" charset="0"/>
              </a:rPr>
              <a:t>Older female patients using ICSI can be even less likely to conceive and deliver birth successfully  </a:t>
            </a:r>
          </a:p>
        </p:txBody>
      </p:sp>
    </p:spTree>
    <p:extLst>
      <p:ext uri="{BB962C8B-B14F-4D97-AF65-F5344CB8AC3E}">
        <p14:creationId xmlns:p14="http://schemas.microsoft.com/office/powerpoint/2010/main" val="2692661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Patient Age: PGT vs non-PGT</a:t>
            </a:r>
          </a:p>
        </p:txBody>
      </p:sp>
      <p:pic>
        <p:nvPicPr>
          <p:cNvPr id="3" name="Picture 2">
            <a:extLst>
              <a:ext uri="{FF2B5EF4-FFF2-40B4-BE49-F238E27FC236}">
                <a16:creationId xmlns:a16="http://schemas.microsoft.com/office/drawing/2014/main" id="{E7FD7FFA-5FE6-5DC2-C217-2A442E9E18F3}"/>
              </a:ext>
            </a:extLst>
          </p:cNvPr>
          <p:cNvPicPr>
            <a:picLocks noChangeAspect="1"/>
          </p:cNvPicPr>
          <p:nvPr/>
        </p:nvPicPr>
        <p:blipFill>
          <a:blip r:embed="rId3"/>
          <a:stretch>
            <a:fillRect/>
          </a:stretch>
        </p:blipFill>
        <p:spPr>
          <a:xfrm>
            <a:off x="391040" y="871728"/>
            <a:ext cx="3070375" cy="3456101"/>
          </a:xfrm>
          <a:prstGeom prst="rect">
            <a:avLst/>
          </a:prstGeom>
        </p:spPr>
      </p:pic>
      <p:pic>
        <p:nvPicPr>
          <p:cNvPr id="6" name="Picture 5">
            <a:extLst>
              <a:ext uri="{FF2B5EF4-FFF2-40B4-BE49-F238E27FC236}">
                <a16:creationId xmlns:a16="http://schemas.microsoft.com/office/drawing/2014/main" id="{B06C0CAB-F318-4EB8-99BE-E31F80E166F4}"/>
              </a:ext>
            </a:extLst>
          </p:cNvPr>
          <p:cNvPicPr>
            <a:picLocks noChangeAspect="1"/>
          </p:cNvPicPr>
          <p:nvPr/>
        </p:nvPicPr>
        <p:blipFill>
          <a:blip r:embed="rId4"/>
          <a:stretch>
            <a:fillRect/>
          </a:stretch>
        </p:blipFill>
        <p:spPr>
          <a:xfrm>
            <a:off x="3675612" y="871728"/>
            <a:ext cx="2893347" cy="3456101"/>
          </a:xfrm>
          <a:prstGeom prst="rect">
            <a:avLst/>
          </a:prstGeom>
        </p:spPr>
      </p:pic>
      <p:sp>
        <p:nvSpPr>
          <p:cNvPr id="7" name="TextBox 6">
            <a:extLst>
              <a:ext uri="{FF2B5EF4-FFF2-40B4-BE49-F238E27FC236}">
                <a16:creationId xmlns:a16="http://schemas.microsoft.com/office/drawing/2014/main" id="{8066C35A-0BF5-A5E3-48C6-B266CA0A8D4F}"/>
              </a:ext>
            </a:extLst>
          </p:cNvPr>
          <p:cNvSpPr txBox="1"/>
          <p:nvPr/>
        </p:nvSpPr>
        <p:spPr>
          <a:xfrm>
            <a:off x="312303" y="4498538"/>
            <a:ext cx="4572000" cy="307777"/>
          </a:xfrm>
          <a:prstGeom prst="rect">
            <a:avLst/>
          </a:prstGeom>
          <a:noFill/>
        </p:spPr>
        <p:txBody>
          <a:bodyPr wrap="square">
            <a:spAutoFit/>
          </a:bodyPr>
          <a:lstStyle/>
          <a:p>
            <a:r>
              <a:rPr lang="en-ZA" altLang="zh-CN" b="1" dirty="0">
                <a:latin typeface="Calibri" panose="020F0502020204030204" pitchFamily="34" charset="0"/>
                <a:ea typeface="Calibri" panose="020F0502020204030204" pitchFamily="34" charset="0"/>
                <a:cs typeface="Calibri" panose="020F0502020204030204" pitchFamily="34" charset="0"/>
              </a:rPr>
              <a:t>Only the 5% significance levels are shown in the table</a:t>
            </a:r>
            <a:endParaRPr lang="zh-CN" altLang="en-US" b="1"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0B815674-6F74-212F-F182-79878C06937B}"/>
              </a:ext>
            </a:extLst>
          </p:cNvPr>
          <p:cNvSpPr txBox="1"/>
          <p:nvPr/>
        </p:nvSpPr>
        <p:spPr>
          <a:xfrm>
            <a:off x="6986619" y="1340643"/>
            <a:ext cx="1940814" cy="2462213"/>
          </a:xfrm>
          <a:prstGeom prst="rect">
            <a:avLst/>
          </a:prstGeom>
          <a:noFill/>
        </p:spPr>
        <p:txBody>
          <a:bodyPr wrap="square">
            <a:spAutoFit/>
          </a:bodyPr>
          <a:lstStyle/>
          <a:p>
            <a:pPr algn="just"/>
            <a:r>
              <a:rPr lang="en-US" altLang="zh-CN" b="1" dirty="0">
                <a:latin typeface="Calibri" panose="020F0502020204030204" pitchFamily="34" charset="0"/>
                <a:ea typeface="Calibri" panose="020F0502020204030204" pitchFamily="34" charset="0"/>
                <a:cs typeface="Calibri" panose="020F0502020204030204" pitchFamily="34" charset="0"/>
              </a:rPr>
              <a:t>There is enough statistical evidence to support PGT’s positive effect on treatment success. </a:t>
            </a:r>
          </a:p>
          <a:p>
            <a:pPr algn="just"/>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algn="just"/>
            <a:r>
              <a:rPr lang="en-US" altLang="zh-CN" b="1" dirty="0">
                <a:latin typeface="Calibri" panose="020F0502020204030204" pitchFamily="34" charset="0"/>
                <a:ea typeface="Calibri" panose="020F0502020204030204" pitchFamily="34" charset="0"/>
                <a:cs typeface="Calibri" panose="020F0502020204030204" pitchFamily="34" charset="0"/>
              </a:rPr>
              <a:t>Older partner and female patients treated using PGT are more likely to  see positive treatment outcomes  </a:t>
            </a:r>
          </a:p>
        </p:txBody>
      </p:sp>
    </p:spTree>
    <p:extLst>
      <p:ext uri="{BB962C8B-B14F-4D97-AF65-F5344CB8AC3E}">
        <p14:creationId xmlns:p14="http://schemas.microsoft.com/office/powerpoint/2010/main" val="3779170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Patient Age: </a:t>
            </a:r>
            <a:r>
              <a:rPr lang="en-US" sz="1800" dirty="0" err="1">
                <a:solidFill>
                  <a:srgbClr val="C00000"/>
                </a:solidFill>
                <a:latin typeface="Calibri" panose="020F0502020204030204" pitchFamily="34" charset="0"/>
                <a:ea typeface="Calibri" panose="020F0502020204030204" pitchFamily="34" charset="0"/>
                <a:cs typeface="Calibri" panose="020F0502020204030204" pitchFamily="34" charset="0"/>
              </a:rPr>
              <a:t>eSET</a:t>
            </a: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 vs non-</a:t>
            </a:r>
            <a:r>
              <a:rPr lang="en-US" sz="1800" dirty="0" err="1">
                <a:solidFill>
                  <a:srgbClr val="C00000"/>
                </a:solidFill>
                <a:latin typeface="Calibri" panose="020F0502020204030204" pitchFamily="34" charset="0"/>
                <a:ea typeface="Calibri" panose="020F0502020204030204" pitchFamily="34" charset="0"/>
                <a:cs typeface="Calibri" panose="020F0502020204030204" pitchFamily="34" charset="0"/>
              </a:rPr>
              <a:t>eSET</a:t>
            </a:r>
            <a:endPar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7F49B82-E6CE-45A1-E98F-D505C7CB9201}"/>
              </a:ext>
            </a:extLst>
          </p:cNvPr>
          <p:cNvPicPr>
            <a:picLocks noChangeAspect="1"/>
          </p:cNvPicPr>
          <p:nvPr/>
        </p:nvPicPr>
        <p:blipFill>
          <a:blip r:embed="rId3"/>
          <a:stretch>
            <a:fillRect/>
          </a:stretch>
        </p:blipFill>
        <p:spPr>
          <a:xfrm>
            <a:off x="221057" y="877824"/>
            <a:ext cx="3304463" cy="3084576"/>
          </a:xfrm>
          <a:prstGeom prst="rect">
            <a:avLst/>
          </a:prstGeom>
        </p:spPr>
      </p:pic>
      <p:pic>
        <p:nvPicPr>
          <p:cNvPr id="7" name="Picture 6">
            <a:extLst>
              <a:ext uri="{FF2B5EF4-FFF2-40B4-BE49-F238E27FC236}">
                <a16:creationId xmlns:a16="http://schemas.microsoft.com/office/drawing/2014/main" id="{4938686F-F388-EF10-DB0F-B733F9BA5778}"/>
              </a:ext>
            </a:extLst>
          </p:cNvPr>
          <p:cNvPicPr>
            <a:picLocks noChangeAspect="1"/>
          </p:cNvPicPr>
          <p:nvPr/>
        </p:nvPicPr>
        <p:blipFill>
          <a:blip r:embed="rId4"/>
          <a:stretch>
            <a:fillRect/>
          </a:stretch>
        </p:blipFill>
        <p:spPr>
          <a:xfrm>
            <a:off x="3525520" y="908304"/>
            <a:ext cx="3093839" cy="3084576"/>
          </a:xfrm>
          <a:prstGeom prst="rect">
            <a:avLst/>
          </a:prstGeom>
        </p:spPr>
      </p:pic>
      <p:sp>
        <p:nvSpPr>
          <p:cNvPr id="6" name="TextBox 5">
            <a:extLst>
              <a:ext uri="{FF2B5EF4-FFF2-40B4-BE49-F238E27FC236}">
                <a16:creationId xmlns:a16="http://schemas.microsoft.com/office/drawing/2014/main" id="{AEC1D144-B24E-9FDC-66BB-08D967B70730}"/>
              </a:ext>
            </a:extLst>
          </p:cNvPr>
          <p:cNvSpPr txBox="1"/>
          <p:nvPr/>
        </p:nvSpPr>
        <p:spPr>
          <a:xfrm>
            <a:off x="221057" y="4235196"/>
            <a:ext cx="4572000" cy="307777"/>
          </a:xfrm>
          <a:prstGeom prst="rect">
            <a:avLst/>
          </a:prstGeom>
          <a:noFill/>
        </p:spPr>
        <p:txBody>
          <a:bodyPr wrap="square">
            <a:spAutoFit/>
          </a:bodyPr>
          <a:lstStyle/>
          <a:p>
            <a:r>
              <a:rPr lang="en-ZA" altLang="zh-CN" b="1" dirty="0">
                <a:latin typeface="Calibri" panose="020F0502020204030204" pitchFamily="34" charset="0"/>
                <a:ea typeface="Calibri" panose="020F0502020204030204" pitchFamily="34" charset="0"/>
                <a:cs typeface="Calibri" panose="020F0502020204030204" pitchFamily="34" charset="0"/>
              </a:rPr>
              <a:t>Only the 5% significance levels are shown in the table</a:t>
            </a:r>
            <a:endParaRPr lang="zh-CN" altLang="en-US" b="1"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6192DF4-E401-AB31-848E-B01BDA8523EF}"/>
              </a:ext>
            </a:extLst>
          </p:cNvPr>
          <p:cNvSpPr txBox="1"/>
          <p:nvPr/>
        </p:nvSpPr>
        <p:spPr>
          <a:xfrm>
            <a:off x="6921407" y="1340643"/>
            <a:ext cx="2006026" cy="2246769"/>
          </a:xfrm>
          <a:prstGeom prst="rect">
            <a:avLst/>
          </a:prstGeom>
          <a:noFill/>
        </p:spPr>
        <p:txBody>
          <a:bodyPr wrap="square">
            <a:spAutoFit/>
          </a:bodyPr>
          <a:lstStyle/>
          <a:p>
            <a:pPr algn="just"/>
            <a:r>
              <a:rPr lang="en-US" altLang="zh-CN" b="1" dirty="0">
                <a:latin typeface="Calibri" panose="020F0502020204030204" pitchFamily="34" charset="0"/>
                <a:ea typeface="Calibri" panose="020F0502020204030204" pitchFamily="34" charset="0"/>
                <a:cs typeface="Calibri" panose="020F0502020204030204" pitchFamily="34" charset="0"/>
              </a:rPr>
              <a:t>There is no statistical evidence to support </a:t>
            </a:r>
            <a:r>
              <a:rPr lang="en-US" altLang="zh-CN" b="1" dirty="0" err="1">
                <a:latin typeface="Calibri" panose="020F0502020204030204" pitchFamily="34" charset="0"/>
                <a:ea typeface="Calibri" panose="020F0502020204030204" pitchFamily="34" charset="0"/>
                <a:cs typeface="Calibri" panose="020F0502020204030204" pitchFamily="34" charset="0"/>
              </a:rPr>
              <a:t>eSET’s</a:t>
            </a:r>
            <a:r>
              <a:rPr lang="en-US" altLang="zh-CN" b="1" dirty="0">
                <a:latin typeface="Calibri" panose="020F0502020204030204" pitchFamily="34" charset="0"/>
                <a:ea typeface="Calibri" panose="020F0502020204030204" pitchFamily="34" charset="0"/>
                <a:cs typeface="Calibri" panose="020F0502020204030204" pitchFamily="34" charset="0"/>
              </a:rPr>
              <a:t> positive effect on treatment success. </a:t>
            </a:r>
          </a:p>
          <a:p>
            <a:pPr algn="just"/>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algn="just"/>
            <a:r>
              <a:rPr lang="en-US" altLang="zh-CN" b="1" dirty="0">
                <a:latin typeface="Calibri" panose="020F0502020204030204" pitchFamily="34" charset="0"/>
                <a:ea typeface="Calibri" panose="020F0502020204030204" pitchFamily="34" charset="0"/>
                <a:cs typeface="Calibri" panose="020F0502020204030204" pitchFamily="34" charset="0"/>
              </a:rPr>
              <a:t>Older partner and female patients treated using </a:t>
            </a:r>
            <a:r>
              <a:rPr lang="en-US" altLang="zh-CN" b="1" dirty="0" err="1">
                <a:latin typeface="Calibri" panose="020F0502020204030204" pitchFamily="34" charset="0"/>
                <a:ea typeface="Calibri" panose="020F0502020204030204" pitchFamily="34" charset="0"/>
                <a:cs typeface="Calibri" panose="020F0502020204030204" pitchFamily="34" charset="0"/>
              </a:rPr>
              <a:t>eSET</a:t>
            </a:r>
            <a:r>
              <a:rPr lang="en-US" altLang="zh-CN" b="1" dirty="0">
                <a:latin typeface="Calibri" panose="020F0502020204030204" pitchFamily="34" charset="0"/>
                <a:ea typeface="Calibri" panose="020F0502020204030204" pitchFamily="34" charset="0"/>
                <a:cs typeface="Calibri" panose="020F0502020204030204" pitchFamily="34" charset="0"/>
              </a:rPr>
              <a:t> can be less likely to  see positive treatment outcomes  </a:t>
            </a:r>
          </a:p>
        </p:txBody>
      </p:sp>
    </p:spTree>
    <p:extLst>
      <p:ext uri="{BB962C8B-B14F-4D97-AF65-F5344CB8AC3E}">
        <p14:creationId xmlns:p14="http://schemas.microsoft.com/office/powerpoint/2010/main" val="82067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sz="1800" dirty="0">
                <a:solidFill>
                  <a:srgbClr val="C00000"/>
                </a:solidFill>
                <a:latin typeface="Calibri" panose="020F0502020204030204" pitchFamily="34" charset="0"/>
                <a:ea typeface="Calibri" panose="020F0502020204030204" pitchFamily="34" charset="0"/>
                <a:cs typeface="Calibri" panose="020F0502020204030204" pitchFamily="34" charset="0"/>
              </a:rPr>
              <a:t>1991-2016 Donor Age controlled for Infertility Type </a:t>
            </a:r>
            <a:endPar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grpSp>
        <p:nvGrpSpPr>
          <p:cNvPr id="2" name="Group 1">
            <a:extLst>
              <a:ext uri="{FF2B5EF4-FFF2-40B4-BE49-F238E27FC236}">
                <a16:creationId xmlns:a16="http://schemas.microsoft.com/office/drawing/2014/main" id="{40E38853-BA57-072E-9EA9-F0B9F403D5C9}"/>
              </a:ext>
            </a:extLst>
          </p:cNvPr>
          <p:cNvGrpSpPr/>
          <p:nvPr/>
        </p:nvGrpSpPr>
        <p:grpSpPr>
          <a:xfrm>
            <a:off x="285356" y="1036319"/>
            <a:ext cx="6514310" cy="2176273"/>
            <a:chOff x="237744" y="1371599"/>
            <a:chExt cx="7005650" cy="1771451"/>
          </a:xfrm>
        </p:grpSpPr>
        <p:pic>
          <p:nvPicPr>
            <p:cNvPr id="3" name="Picture 2">
              <a:extLst>
                <a:ext uri="{FF2B5EF4-FFF2-40B4-BE49-F238E27FC236}">
                  <a16:creationId xmlns:a16="http://schemas.microsoft.com/office/drawing/2014/main" id="{9A7EB8FE-232B-EE28-839E-40909AB0ABB9}"/>
                </a:ext>
              </a:extLst>
            </p:cNvPr>
            <p:cNvPicPr>
              <a:picLocks noChangeAspect="1"/>
            </p:cNvPicPr>
            <p:nvPr/>
          </p:nvPicPr>
          <p:blipFill>
            <a:blip r:embed="rId3"/>
            <a:stretch>
              <a:fillRect/>
            </a:stretch>
          </p:blipFill>
          <p:spPr>
            <a:xfrm>
              <a:off x="3007098" y="1382465"/>
              <a:ext cx="4236296" cy="1731646"/>
            </a:xfrm>
            <a:prstGeom prst="rect">
              <a:avLst/>
            </a:prstGeom>
          </p:spPr>
        </p:pic>
        <p:pic>
          <p:nvPicPr>
            <p:cNvPr id="4" name="Picture 3">
              <a:extLst>
                <a:ext uri="{FF2B5EF4-FFF2-40B4-BE49-F238E27FC236}">
                  <a16:creationId xmlns:a16="http://schemas.microsoft.com/office/drawing/2014/main" id="{63A1E36F-4421-3E34-6242-1AC0A31E9BDD}"/>
                </a:ext>
              </a:extLst>
            </p:cNvPr>
            <p:cNvPicPr>
              <a:picLocks noChangeAspect="1"/>
            </p:cNvPicPr>
            <p:nvPr/>
          </p:nvPicPr>
          <p:blipFill>
            <a:blip r:embed="rId4"/>
            <a:stretch>
              <a:fillRect/>
            </a:stretch>
          </p:blipFill>
          <p:spPr>
            <a:xfrm>
              <a:off x="237744" y="1371599"/>
              <a:ext cx="4178044" cy="1771451"/>
            </a:xfrm>
            <a:prstGeom prst="rect">
              <a:avLst/>
            </a:prstGeom>
          </p:spPr>
        </p:pic>
      </p:grpSp>
      <p:sp>
        <p:nvSpPr>
          <p:cNvPr id="6" name="TextBox 5">
            <a:extLst>
              <a:ext uri="{FF2B5EF4-FFF2-40B4-BE49-F238E27FC236}">
                <a16:creationId xmlns:a16="http://schemas.microsoft.com/office/drawing/2014/main" id="{BF318CB8-BE7E-CB04-359E-15C017D12CFB}"/>
              </a:ext>
            </a:extLst>
          </p:cNvPr>
          <p:cNvSpPr txBox="1"/>
          <p:nvPr/>
        </p:nvSpPr>
        <p:spPr>
          <a:xfrm>
            <a:off x="225285" y="3683900"/>
            <a:ext cx="5897508" cy="523220"/>
          </a:xfrm>
          <a:prstGeom prst="rect">
            <a:avLst/>
          </a:prstGeom>
          <a:noFill/>
        </p:spPr>
        <p:txBody>
          <a:bodyPr wrap="square" rtlCol="0">
            <a:spAutoFit/>
          </a:bodyPr>
          <a:lstStyle/>
          <a:p>
            <a:r>
              <a:rPr lang="en-ZA" altLang="zh-CN" b="1" dirty="0">
                <a:latin typeface="Calibri" panose="020F0502020204030204" pitchFamily="34" charset="0"/>
                <a:ea typeface="Calibri" panose="020F0502020204030204" pitchFamily="34" charset="0"/>
                <a:cs typeface="Calibri" panose="020F0502020204030204" pitchFamily="34" charset="0"/>
              </a:rPr>
              <a:t>The baseline for comparison is the category in Sperm Donor Age 21-25.</a:t>
            </a:r>
          </a:p>
          <a:p>
            <a:r>
              <a:rPr lang="en-US" b="1" i="0" u="none" strike="noStrike" baseline="0" dirty="0">
                <a:latin typeface="Calibri" panose="020F0502020204030204" pitchFamily="34" charset="0"/>
                <a:cs typeface="Calibri" panose="020F0502020204030204" pitchFamily="34" charset="0"/>
              </a:rPr>
              <a:t>Each column represents the controlled infertility type.</a:t>
            </a:r>
            <a:endParaRPr lang="zh-CN" altLang="en-US" b="1"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30D4B8A1-F131-B550-E9ED-981383FF1D21}"/>
              </a:ext>
            </a:extLst>
          </p:cNvPr>
          <p:cNvSpPr txBox="1"/>
          <p:nvPr/>
        </p:nvSpPr>
        <p:spPr>
          <a:xfrm>
            <a:off x="7041548" y="892093"/>
            <a:ext cx="1992723" cy="1600438"/>
          </a:xfrm>
          <a:prstGeom prst="rect">
            <a:avLst/>
          </a:prstGeom>
          <a:noFill/>
        </p:spPr>
        <p:txBody>
          <a:bodyPr wrap="square" rtlCol="0">
            <a:spAutoFit/>
          </a:bodyPr>
          <a:lstStyle/>
          <a:p>
            <a:pPr algn="just"/>
            <a:r>
              <a:rPr lang="en-ZA" altLang="zh-CN" b="1" dirty="0">
                <a:latin typeface="Calibri" panose="020F0502020204030204" pitchFamily="34" charset="0"/>
                <a:ea typeface="Calibri" panose="020F0502020204030204" pitchFamily="34" charset="0"/>
                <a:cs typeface="Calibri" panose="020F0502020204030204" pitchFamily="34" charset="0"/>
              </a:rPr>
              <a:t>Negative impact of higher male age on pulsation seen and live birth is only spotted for the secondary infertility causes, which is not significant statistically. </a:t>
            </a:r>
            <a:endParaRPr lang="zh-CN" altLang="en-US"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911D2CE-CE2E-DBB1-B678-AA6E2071A2A2}"/>
              </a:ext>
            </a:extLst>
          </p:cNvPr>
          <p:cNvSpPr txBox="1"/>
          <p:nvPr/>
        </p:nvSpPr>
        <p:spPr>
          <a:xfrm>
            <a:off x="7041548" y="2864176"/>
            <a:ext cx="1992724" cy="1600438"/>
          </a:xfrm>
          <a:prstGeom prst="rect">
            <a:avLst/>
          </a:prstGeom>
          <a:noFill/>
        </p:spPr>
        <p:txBody>
          <a:bodyPr wrap="square" rtlCol="0">
            <a:spAutoFit/>
          </a:bodyPr>
          <a:lstStyle/>
          <a:p>
            <a:pPr algn="just"/>
            <a:r>
              <a:rPr lang="en-ZA" altLang="zh-CN" b="1" dirty="0">
                <a:latin typeface="Calibri" panose="020F0502020204030204" pitchFamily="34" charset="0"/>
                <a:ea typeface="Calibri" panose="020F0502020204030204" pitchFamily="34" charset="0"/>
                <a:cs typeface="Calibri" panose="020F0502020204030204" pitchFamily="34" charset="0"/>
              </a:rPr>
              <a:t>For primary infertility causes, older sperm donors may appear to  increase the chance of success but data is too few to establish conclusions </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9563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1991-2016 Donor Age controlled for Patient Age</a:t>
            </a:r>
          </a:p>
        </p:txBody>
      </p:sp>
      <p:sp>
        <p:nvSpPr>
          <p:cNvPr id="2" name="TextBox 1">
            <a:extLst>
              <a:ext uri="{FF2B5EF4-FFF2-40B4-BE49-F238E27FC236}">
                <a16:creationId xmlns:a16="http://schemas.microsoft.com/office/drawing/2014/main" id="{F8E3FEAD-C28C-3DBF-4292-1133DCF08800}"/>
              </a:ext>
            </a:extLst>
          </p:cNvPr>
          <p:cNvSpPr txBox="1"/>
          <p:nvPr/>
        </p:nvSpPr>
        <p:spPr>
          <a:xfrm>
            <a:off x="168755" y="4056162"/>
            <a:ext cx="5897508" cy="523220"/>
          </a:xfrm>
          <a:prstGeom prst="rect">
            <a:avLst/>
          </a:prstGeom>
          <a:noFill/>
        </p:spPr>
        <p:txBody>
          <a:bodyPr wrap="square" rtlCol="0">
            <a:spAutoFit/>
          </a:bodyPr>
          <a:lstStyle/>
          <a:p>
            <a:r>
              <a:rPr lang="en-ZA" altLang="zh-CN" b="1" dirty="0">
                <a:latin typeface="Calibri" panose="020F0502020204030204" pitchFamily="34" charset="0"/>
                <a:ea typeface="Calibri" panose="020F0502020204030204" pitchFamily="34" charset="0"/>
                <a:cs typeface="Calibri" panose="020F0502020204030204" pitchFamily="34" charset="0"/>
              </a:rPr>
              <a:t>The baseline for comparison is the category in Sperm Donor Age 21-25.</a:t>
            </a:r>
          </a:p>
          <a:p>
            <a:r>
              <a:rPr lang="en-US" b="1" i="0" u="none" strike="noStrike" baseline="0" dirty="0">
                <a:latin typeface="Calibri" panose="020F0502020204030204" pitchFamily="34" charset="0"/>
                <a:cs typeface="Calibri" panose="020F0502020204030204" pitchFamily="34" charset="0"/>
              </a:rPr>
              <a:t>Each column represents the controlled age group</a:t>
            </a:r>
            <a:endParaRPr lang="zh-CN" altLang="en-US"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EA1D908-BC5C-90B6-B13E-06C9484E74EC}"/>
              </a:ext>
            </a:extLst>
          </p:cNvPr>
          <p:cNvSpPr txBox="1"/>
          <p:nvPr/>
        </p:nvSpPr>
        <p:spPr>
          <a:xfrm>
            <a:off x="7182813" y="910381"/>
            <a:ext cx="1792432" cy="1600438"/>
          </a:xfrm>
          <a:prstGeom prst="rect">
            <a:avLst/>
          </a:prstGeom>
          <a:noFill/>
        </p:spPr>
        <p:txBody>
          <a:bodyPr wrap="square" rtlCol="0">
            <a:spAutoFit/>
          </a:bodyPr>
          <a:lstStyle/>
          <a:p>
            <a:pPr algn="just"/>
            <a:r>
              <a:rPr lang="en-ZA" altLang="zh-CN" b="1" dirty="0">
                <a:latin typeface="Calibri" panose="020F0502020204030204" pitchFamily="34" charset="0"/>
                <a:ea typeface="Calibri" panose="020F0502020204030204" pitchFamily="34" charset="0"/>
                <a:cs typeface="Calibri" panose="020F0502020204030204" pitchFamily="34" charset="0"/>
              </a:rPr>
              <a:t>There is no statistical evidence to show that younger male sperm donor has a higher chance of successful early outcome and birth </a:t>
            </a:r>
            <a:endParaRPr lang="zh-CN" altLang="en-US"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46B5485-8C86-3560-FCD6-A7953E763FBE}"/>
              </a:ext>
            </a:extLst>
          </p:cNvPr>
          <p:cNvSpPr txBox="1"/>
          <p:nvPr/>
        </p:nvSpPr>
        <p:spPr>
          <a:xfrm>
            <a:off x="7182813" y="2931320"/>
            <a:ext cx="1792432" cy="1169551"/>
          </a:xfrm>
          <a:prstGeom prst="rect">
            <a:avLst/>
          </a:prstGeom>
          <a:noFill/>
        </p:spPr>
        <p:txBody>
          <a:bodyPr wrap="square" rtlCol="0">
            <a:spAutoFit/>
          </a:bodyPr>
          <a:lstStyle/>
          <a:p>
            <a:pPr algn="just"/>
            <a:r>
              <a:rPr lang="en-ZA" altLang="zh-CN" b="1" dirty="0">
                <a:latin typeface="Calibri" panose="020F0502020204030204" pitchFamily="34" charset="0"/>
                <a:ea typeface="Calibri" panose="020F0502020204030204" pitchFamily="34" charset="0"/>
                <a:cs typeface="Calibri" panose="020F0502020204030204" pitchFamily="34" charset="0"/>
              </a:rPr>
              <a:t>Instead, higher age of sperm donors may increase the chance of success in certain cases</a:t>
            </a:r>
            <a:endParaRPr lang="zh-CN" altLang="en-US" b="1" dirty="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B4A8ED2F-BE2B-2A83-5A1B-95801993CA57}"/>
              </a:ext>
            </a:extLst>
          </p:cNvPr>
          <p:cNvGrpSpPr/>
          <p:nvPr/>
        </p:nvGrpSpPr>
        <p:grpSpPr>
          <a:xfrm>
            <a:off x="324219" y="1083410"/>
            <a:ext cx="6762864" cy="2667231"/>
            <a:chOff x="324219" y="1083410"/>
            <a:chExt cx="6762864" cy="2667231"/>
          </a:xfrm>
        </p:grpSpPr>
        <p:pic>
          <p:nvPicPr>
            <p:cNvPr id="12" name="Picture 11">
              <a:extLst>
                <a:ext uri="{FF2B5EF4-FFF2-40B4-BE49-F238E27FC236}">
                  <a16:creationId xmlns:a16="http://schemas.microsoft.com/office/drawing/2014/main" id="{5B04BE4E-AF90-18EC-8CCD-22F9C417460B}"/>
                </a:ext>
              </a:extLst>
            </p:cNvPr>
            <p:cNvPicPr>
              <a:picLocks noChangeAspect="1"/>
            </p:cNvPicPr>
            <p:nvPr/>
          </p:nvPicPr>
          <p:blipFill>
            <a:blip r:embed="rId3"/>
            <a:stretch>
              <a:fillRect/>
            </a:stretch>
          </p:blipFill>
          <p:spPr>
            <a:xfrm>
              <a:off x="2728065" y="1095442"/>
              <a:ext cx="4359018" cy="2651990"/>
            </a:xfrm>
            <a:prstGeom prst="rect">
              <a:avLst/>
            </a:prstGeom>
          </p:spPr>
        </p:pic>
        <p:pic>
          <p:nvPicPr>
            <p:cNvPr id="10" name="Picture 9">
              <a:extLst>
                <a:ext uri="{FF2B5EF4-FFF2-40B4-BE49-F238E27FC236}">
                  <a16:creationId xmlns:a16="http://schemas.microsoft.com/office/drawing/2014/main" id="{811417B8-801C-6CF5-C45E-28F7D772DCEB}"/>
                </a:ext>
              </a:extLst>
            </p:cNvPr>
            <p:cNvPicPr>
              <a:picLocks noChangeAspect="1"/>
            </p:cNvPicPr>
            <p:nvPr/>
          </p:nvPicPr>
          <p:blipFill>
            <a:blip r:embed="rId4"/>
            <a:stretch>
              <a:fillRect/>
            </a:stretch>
          </p:blipFill>
          <p:spPr>
            <a:xfrm>
              <a:off x="324219" y="1083410"/>
              <a:ext cx="4435224" cy="2667231"/>
            </a:xfrm>
            <a:prstGeom prst="rect">
              <a:avLst/>
            </a:prstGeom>
          </p:spPr>
        </p:pic>
      </p:grpSp>
    </p:spTree>
    <p:extLst>
      <p:ext uri="{BB962C8B-B14F-4D97-AF65-F5344CB8AC3E}">
        <p14:creationId xmlns:p14="http://schemas.microsoft.com/office/powerpoint/2010/main" val="52721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5" y="4806315"/>
            <a:ext cx="1974469"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452378"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sz="1800" dirty="0">
                <a:solidFill>
                  <a:srgbClr val="C00000"/>
                </a:solidFill>
                <a:latin typeface="Calibri" panose="020F0502020204030204" pitchFamily="34" charset="0"/>
                <a:ea typeface="Calibri" panose="020F0502020204030204" pitchFamily="34" charset="0"/>
                <a:cs typeface="Calibri" panose="020F0502020204030204" pitchFamily="34" charset="0"/>
              </a:rPr>
              <a:t>1</a:t>
            </a: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991-2016 Difference-in-Difference: Legislative Change on Storage Length </a:t>
            </a:r>
          </a:p>
        </p:txBody>
      </p:sp>
      <p:grpSp>
        <p:nvGrpSpPr>
          <p:cNvPr id="2" name="Group 1">
            <a:extLst>
              <a:ext uri="{FF2B5EF4-FFF2-40B4-BE49-F238E27FC236}">
                <a16:creationId xmlns:a16="http://schemas.microsoft.com/office/drawing/2014/main" id="{2BAFCD12-828F-45CE-3335-9C3660A11349}"/>
              </a:ext>
            </a:extLst>
          </p:cNvPr>
          <p:cNvGrpSpPr/>
          <p:nvPr/>
        </p:nvGrpSpPr>
        <p:grpSpPr>
          <a:xfrm>
            <a:off x="391039" y="950731"/>
            <a:ext cx="6126375" cy="1780543"/>
            <a:chOff x="557867" y="910191"/>
            <a:chExt cx="6979572" cy="1996613"/>
          </a:xfrm>
        </p:grpSpPr>
        <p:pic>
          <p:nvPicPr>
            <p:cNvPr id="13" name="Picture 12">
              <a:extLst>
                <a:ext uri="{FF2B5EF4-FFF2-40B4-BE49-F238E27FC236}">
                  <a16:creationId xmlns:a16="http://schemas.microsoft.com/office/drawing/2014/main" id="{230FF1ED-3EDF-7312-EDD7-F176D4BB48F5}"/>
                </a:ext>
              </a:extLst>
            </p:cNvPr>
            <p:cNvPicPr>
              <a:picLocks noChangeAspect="1"/>
            </p:cNvPicPr>
            <p:nvPr/>
          </p:nvPicPr>
          <p:blipFill>
            <a:blip r:embed="rId4"/>
            <a:stretch>
              <a:fillRect/>
            </a:stretch>
          </p:blipFill>
          <p:spPr>
            <a:xfrm>
              <a:off x="4847346" y="910191"/>
              <a:ext cx="2690093" cy="1988992"/>
            </a:xfrm>
            <a:prstGeom prst="rect">
              <a:avLst/>
            </a:prstGeom>
          </p:spPr>
        </p:pic>
        <p:pic>
          <p:nvPicPr>
            <p:cNvPr id="11" name="Picture 10">
              <a:extLst>
                <a:ext uri="{FF2B5EF4-FFF2-40B4-BE49-F238E27FC236}">
                  <a16:creationId xmlns:a16="http://schemas.microsoft.com/office/drawing/2014/main" id="{CD50EB28-2588-6263-8157-C73875AB43AA}"/>
                </a:ext>
              </a:extLst>
            </p:cNvPr>
            <p:cNvPicPr>
              <a:picLocks noChangeAspect="1"/>
            </p:cNvPicPr>
            <p:nvPr/>
          </p:nvPicPr>
          <p:blipFill>
            <a:blip r:embed="rId5"/>
            <a:stretch>
              <a:fillRect/>
            </a:stretch>
          </p:blipFill>
          <p:spPr>
            <a:xfrm>
              <a:off x="2772181" y="910191"/>
              <a:ext cx="3093988" cy="1996613"/>
            </a:xfrm>
            <a:prstGeom prst="rect">
              <a:avLst/>
            </a:prstGeom>
          </p:spPr>
        </p:pic>
        <p:pic>
          <p:nvPicPr>
            <p:cNvPr id="9" name="Picture 8">
              <a:extLst>
                <a:ext uri="{FF2B5EF4-FFF2-40B4-BE49-F238E27FC236}">
                  <a16:creationId xmlns:a16="http://schemas.microsoft.com/office/drawing/2014/main" id="{81AD3A5D-2D12-73F2-FD95-C4015F659ECA}"/>
                </a:ext>
              </a:extLst>
            </p:cNvPr>
            <p:cNvPicPr>
              <a:picLocks noChangeAspect="1"/>
            </p:cNvPicPr>
            <p:nvPr/>
          </p:nvPicPr>
          <p:blipFill>
            <a:blip r:embed="rId6"/>
            <a:stretch>
              <a:fillRect/>
            </a:stretch>
          </p:blipFill>
          <p:spPr>
            <a:xfrm>
              <a:off x="557867" y="910191"/>
              <a:ext cx="3246401" cy="1988992"/>
            </a:xfrm>
            <a:prstGeom prst="rect">
              <a:avLst/>
            </a:prstGeom>
          </p:spPr>
        </p:pic>
      </p:grpSp>
      <p:sp>
        <p:nvSpPr>
          <p:cNvPr id="3" name="TextBox 2">
            <a:extLst>
              <a:ext uri="{FF2B5EF4-FFF2-40B4-BE49-F238E27FC236}">
                <a16:creationId xmlns:a16="http://schemas.microsoft.com/office/drawing/2014/main" id="{2754BFB6-380D-B4A8-F505-1E7BBD408520}"/>
              </a:ext>
            </a:extLst>
          </p:cNvPr>
          <p:cNvSpPr txBox="1"/>
          <p:nvPr/>
        </p:nvSpPr>
        <p:spPr>
          <a:xfrm>
            <a:off x="256641" y="2919358"/>
            <a:ext cx="6263105" cy="2308324"/>
          </a:xfrm>
          <a:prstGeom prst="rect">
            <a:avLst/>
          </a:prstGeom>
          <a:noFill/>
        </p:spPr>
        <p:txBody>
          <a:bodyPr wrap="square" rtlCol="0">
            <a:spAutoFit/>
          </a:bodyPr>
          <a:lstStyle/>
          <a:p>
            <a:r>
              <a:rPr lang="en-US" altLang="zh-CN" sz="1200" b="1" dirty="0">
                <a:latin typeface="Calibri" panose="020F0502020204030204" pitchFamily="34" charset="0"/>
                <a:ea typeface="Calibri" panose="020F0502020204030204" pitchFamily="34" charset="0"/>
                <a:cs typeface="Calibri" panose="020F0502020204030204" pitchFamily="34" charset="0"/>
              </a:rPr>
              <a:t>The interaction term is constructed based on the following two added columns:</a:t>
            </a:r>
          </a:p>
          <a:p>
            <a:endParaRPr lang="en-US" altLang="zh-CN" sz="12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tLang="zh-CN" sz="1200" b="1" dirty="0">
                <a:latin typeface="Calibri" panose="020F0502020204030204" pitchFamily="34" charset="0"/>
                <a:ea typeface="Calibri" panose="020F0502020204030204" pitchFamily="34" charset="0"/>
                <a:cs typeface="Calibri" panose="020F0502020204030204" pitchFamily="34" charset="0"/>
              </a:rPr>
              <a:t>The 2009 legislative reform allowed for extended storage of egg, sperms and up to 55 years, the treatment group in the difference-in-difference model can be defined as those samples who have 1 in the following columns: ['Fresh Eggs Stored’, 'Embryos Stored For Use By Patient’], who are likely to benefit from this extended storage.</a:t>
            </a:r>
            <a:endParaRPr lang="en-ZA" altLang="zh-CN" sz="12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ZA" altLang="zh-CN" sz="12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tLang="zh-CN" sz="1200" b="1" dirty="0" err="1">
                <a:latin typeface="Calibri" panose="020F0502020204030204" pitchFamily="34" charset="0"/>
                <a:ea typeface="Calibri" panose="020F0502020204030204" pitchFamily="34" charset="0"/>
                <a:cs typeface="Calibri" panose="020F0502020204030204" pitchFamily="34" charset="0"/>
              </a:rPr>
              <a:t>Post_Reform</a:t>
            </a:r>
            <a:r>
              <a:rPr lang="en-US" altLang="zh-CN" sz="1200" b="1" dirty="0">
                <a:latin typeface="Calibri" panose="020F0502020204030204" pitchFamily="34" charset="0"/>
                <a:ea typeface="Calibri" panose="020F0502020204030204" pitchFamily="34" charset="0"/>
                <a:cs typeface="Calibri" panose="020F0502020204030204" pitchFamily="34" charset="0"/>
              </a:rPr>
              <a:t>: Indicates whether the observation is before or after the legislative reform in 2009.</a:t>
            </a:r>
            <a:endParaRPr lang="en-ZA" altLang="zh-CN" sz="1200" b="1" dirty="0">
              <a:latin typeface="Calibri" panose="020F0502020204030204" pitchFamily="34" charset="0"/>
              <a:ea typeface="Calibri" panose="020F0502020204030204" pitchFamily="34" charset="0"/>
              <a:cs typeface="Calibri" panose="020F0502020204030204" pitchFamily="34" charset="0"/>
            </a:endParaRPr>
          </a:p>
          <a:p>
            <a:endParaRPr lang="en-ZA" altLang="zh-CN" sz="1200" dirty="0">
              <a:latin typeface="Calibri" panose="020F0502020204030204" pitchFamily="34" charset="0"/>
              <a:ea typeface="Calibri" panose="020F0502020204030204" pitchFamily="34" charset="0"/>
              <a:cs typeface="Calibri" panose="020F0502020204030204" pitchFamily="34" charset="0"/>
            </a:endParaRPr>
          </a:p>
          <a:p>
            <a:endParaRPr lang="en-ZA" altLang="zh-CN" sz="1200" dirty="0">
              <a:latin typeface="Calibri" panose="020F0502020204030204" pitchFamily="34" charset="0"/>
              <a:ea typeface="Calibri" panose="020F0502020204030204" pitchFamily="34" charset="0"/>
              <a:cs typeface="Calibri" panose="020F0502020204030204" pitchFamily="34" charset="0"/>
            </a:endParaRPr>
          </a:p>
          <a:p>
            <a:r>
              <a:rPr lang="en-ZA" altLang="zh-CN" sz="1200" dirty="0">
                <a:latin typeface="Calibri" panose="020F0502020204030204" pitchFamily="34" charset="0"/>
                <a:ea typeface="Calibri" panose="020F0502020204030204" pitchFamily="34" charset="0"/>
                <a:cs typeface="Calibri" panose="020F0502020204030204" pitchFamily="34" charset="0"/>
              </a:rPr>
              <a:t> </a:t>
            </a:r>
            <a:endParaRPr lang="zh-CN" altLang="en-US" sz="12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6ACBB83-C1CD-E13D-DC08-3DA576683C81}"/>
              </a:ext>
            </a:extLst>
          </p:cNvPr>
          <p:cNvSpPr txBox="1"/>
          <p:nvPr/>
        </p:nvSpPr>
        <p:spPr>
          <a:xfrm>
            <a:off x="6515151" y="950731"/>
            <a:ext cx="2598804" cy="3416320"/>
          </a:xfrm>
          <a:prstGeom prst="rect">
            <a:avLst/>
          </a:prstGeom>
          <a:noFill/>
        </p:spPr>
        <p:txBody>
          <a:bodyPr wrap="square" rtlCol="0">
            <a:spAutoFit/>
          </a:bodyPr>
          <a:lstStyle/>
          <a:p>
            <a:pPr algn="just"/>
            <a:r>
              <a:rPr lang="en-ZA" altLang="zh-CN" sz="1200" b="1" dirty="0">
                <a:latin typeface="Calibri" panose="020F0502020204030204" pitchFamily="34" charset="0"/>
                <a:ea typeface="Calibri" panose="020F0502020204030204" pitchFamily="34" charset="0"/>
                <a:cs typeface="Calibri" panose="020F0502020204030204" pitchFamily="34" charset="0"/>
              </a:rPr>
              <a:t>Treatments received after 2009 are more likely have  early outcome and successful birth</a:t>
            </a:r>
          </a:p>
          <a:p>
            <a:pPr algn="just"/>
            <a:endParaRPr lang="en-ZA" altLang="zh-CN" sz="1200" b="1" dirty="0">
              <a:latin typeface="Calibri" panose="020F0502020204030204" pitchFamily="34" charset="0"/>
              <a:ea typeface="Calibri" panose="020F0502020204030204" pitchFamily="34" charset="0"/>
              <a:cs typeface="Calibri" panose="020F0502020204030204" pitchFamily="34" charset="0"/>
            </a:endParaRPr>
          </a:p>
          <a:p>
            <a:pPr algn="just"/>
            <a:r>
              <a:rPr lang="en-ZA" altLang="zh-CN" sz="1200" b="1" dirty="0">
                <a:latin typeface="Calibri" panose="020F0502020204030204" pitchFamily="34" charset="0"/>
                <a:ea typeface="Calibri" panose="020F0502020204030204" pitchFamily="34" charset="0"/>
                <a:cs typeface="Calibri" panose="020F0502020204030204" pitchFamily="34" charset="0"/>
              </a:rPr>
              <a:t>The treatment group cycles that freeze gametes</a:t>
            </a:r>
          </a:p>
          <a:p>
            <a:pPr algn="just"/>
            <a:r>
              <a:rPr lang="en-ZA" altLang="zh-CN" sz="1200" b="1" dirty="0">
                <a:latin typeface="Calibri" panose="020F0502020204030204" pitchFamily="34" charset="0"/>
                <a:ea typeface="Calibri" panose="020F0502020204030204" pitchFamily="34" charset="0"/>
                <a:cs typeface="Calibri" panose="020F0502020204030204" pitchFamily="34" charset="0"/>
              </a:rPr>
              <a:t> have more chance of leading to successful results</a:t>
            </a:r>
          </a:p>
          <a:p>
            <a:pPr algn="just"/>
            <a:endParaRPr lang="en-ZA" altLang="zh-CN" sz="1200" b="1" dirty="0">
              <a:latin typeface="Calibri" panose="020F0502020204030204" pitchFamily="34" charset="0"/>
              <a:ea typeface="Calibri" panose="020F0502020204030204" pitchFamily="34" charset="0"/>
              <a:cs typeface="Calibri" panose="020F0502020204030204" pitchFamily="34" charset="0"/>
            </a:endParaRPr>
          </a:p>
          <a:p>
            <a:pPr algn="just"/>
            <a:r>
              <a:rPr lang="en-ZA" altLang="zh-CN" sz="1200" b="1" dirty="0">
                <a:latin typeface="Calibri" panose="020F0502020204030204" pitchFamily="34" charset="0"/>
                <a:ea typeface="Calibri" panose="020F0502020204030204" pitchFamily="34" charset="0"/>
                <a:cs typeface="Calibri" panose="020F0502020204030204" pitchFamily="34" charset="0"/>
              </a:rPr>
              <a:t>However, </a:t>
            </a:r>
            <a:r>
              <a:rPr lang="en-US" altLang="zh-CN" sz="1200" b="1" dirty="0">
                <a:latin typeface="Calibri" panose="020F0502020204030204" pitchFamily="34" charset="0"/>
                <a:ea typeface="Calibri" panose="020F0502020204030204" pitchFamily="34" charset="0"/>
                <a:cs typeface="Calibri" panose="020F0502020204030204" pitchFamily="34" charset="0"/>
              </a:rPr>
              <a:t>the combined effect of the reform and being in the treatment group does not turn out to be positive, implying the reform probably did not achieve the goal it aimed for. More research based on the storage length of frozen gametes is needed to understand the cause of the phenomenon </a:t>
            </a:r>
            <a:endParaRPr lang="zh-CN" alt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625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panose="020F0502020204030204" pitchFamily="34" charset="0"/>
                <a:ea typeface="Calibri" panose="020F0502020204030204" pitchFamily="34" charset="0"/>
                <a:cs typeface="Calibri" panose="020F0502020204030204" pitchFamily="34" charset="0"/>
              </a:rPr>
              <a:t>Executive Summary</a:t>
            </a:r>
          </a:p>
        </p:txBody>
      </p:sp>
      <p:sp>
        <p:nvSpPr>
          <p:cNvPr id="2" name="TextBox 1">
            <a:extLst>
              <a:ext uri="{FF2B5EF4-FFF2-40B4-BE49-F238E27FC236}">
                <a16:creationId xmlns:a16="http://schemas.microsoft.com/office/drawing/2014/main" id="{B923FBEF-DEAA-C19E-C163-01249470C7AD}"/>
              </a:ext>
            </a:extLst>
          </p:cNvPr>
          <p:cNvSpPr txBox="1"/>
          <p:nvPr/>
        </p:nvSpPr>
        <p:spPr>
          <a:xfrm>
            <a:off x="316698" y="683077"/>
            <a:ext cx="8436261" cy="4093428"/>
          </a:xfrm>
          <a:prstGeom prst="rect">
            <a:avLst/>
          </a:prstGeom>
          <a:noFill/>
          <a:ln>
            <a:solidFill>
              <a:schemeClr val="accent1"/>
            </a:solidFill>
            <a:prstDash val="lgDash"/>
          </a:ln>
        </p:spPr>
        <p:txBody>
          <a:bodyPr wrap="square" rtlCol="0">
            <a:spAutoFit/>
          </a:bodyPr>
          <a:lstStyle/>
          <a:p>
            <a:pPr lvl="2" algn="just">
              <a:spcBef>
                <a:spcPts val="1200"/>
              </a:spcBef>
              <a:buFont typeface="Arial" panose="020B0604020202020204" pitchFamily="34" charset="0"/>
              <a:buChar char="•"/>
            </a:pPr>
            <a:r>
              <a:rPr lang="zh-CN" altLang="en-US" sz="1200" dirty="0">
                <a:solidFill>
                  <a:srgbClr val="0D0D0D"/>
                </a:solidFill>
                <a:latin typeface="Calibri" panose="020F0502020204030204" pitchFamily="34" charset="0"/>
                <a:cs typeface="Calibri" panose="020F0502020204030204" pitchFamily="34" charset="0"/>
              </a:rPr>
              <a:t> </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Global fertility decline has been a concern to policy makers and healthcare researchers. As more and more people in the modern society choose to prioritize career over founding a family and raising children, the child-bearing age for both women and men is postponed. In Vitro Fertilization has proved to be an effective way to help couples with infertility issues conceive babies. The effect of male age on the treatment success rate is still unclear. </a:t>
            </a:r>
            <a:r>
              <a:rPr lang="en-ZA"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OriginElle</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Fertility </a:t>
            </a:r>
            <a:r>
              <a:rPr lang="en-ZA"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Center</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as a pioneer in this domain seeks to unveil the male age puzzle in infertility treatment.</a:t>
            </a:r>
          </a:p>
          <a:p>
            <a:pPr lvl="2" algn="just">
              <a:spcBef>
                <a:spcPts val="1200"/>
              </a:spcBef>
              <a:buFont typeface="Arial" panose="020B0604020202020204" pitchFamily="34" charset="0"/>
              <a:buChar char="•"/>
            </a:pP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This project seeks to spearhead the efforts to uncover the relationship between male age and IVF treatment outcomes. It explores the publicly available UK </a:t>
            </a:r>
            <a:r>
              <a:rPr lang="en-US"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the Human </a:t>
            </a:r>
            <a:r>
              <a:rPr lang="en-US"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Fertilisation</a:t>
            </a:r>
            <a:r>
              <a:rPr lang="en-US"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and Embryology Authority (</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HFEA) data to understand the quality of data and the kind of questions that it allows to answer. Even though academic publication is not the goal of this project, it provides several angles from which to tackle the problem and aims to inspire and facilitate the research work by employed researchers at </a:t>
            </a:r>
            <a:r>
              <a:rPr lang="en-ZA"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OrigiElle</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Fertility </a:t>
            </a:r>
            <a:r>
              <a:rPr lang="en-ZA"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Center</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which will ultimately lead to published paper(s). </a:t>
            </a:r>
            <a:endParaRPr lang="en-CA"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algn="just">
              <a:spcBef>
                <a:spcPts val="1200"/>
              </a:spcBef>
              <a:buFont typeface="Arial" panose="020B0604020202020204" pitchFamily="34" charset="0"/>
              <a:buChar char="•"/>
            </a:pPr>
            <a:r>
              <a:rPr lang="zh-CN" altLang="en-US" sz="1200" b="0" i="0" dirty="0">
                <a:solidFill>
                  <a:srgbClr val="0D0D0D"/>
                </a:solidFill>
                <a:effectLst/>
                <a:latin typeface="Calibri" panose="020F0502020204030204" pitchFamily="34" charset="0"/>
                <a:cs typeface="Calibri" panose="020F0502020204030204" pitchFamily="34" charset="0"/>
              </a:rPr>
              <a:t> </a:t>
            </a:r>
            <a:r>
              <a:rPr lang="en-ZA" altLang="zh-CN"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The project yielded two cleaned datasets: one for the period 1991-2016 focusing on cycles that involve male sperm donors and female patients, the other for 2017-2018 focusing on cycles that involve male partners and female patients. Two Power BI dashboard files are created for each cleaned dataset respectively to visualize th</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e trend of treatment success and its relationship with age and treatment variations. Statistical tests were then conducted to validate/invalidate the spotted relationships.</a:t>
            </a:r>
            <a:r>
              <a:rPr lang="en-US"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Empirical evidence from 2017-2018 suggests that older male partners may negatively impact IVF treatment outcomes. However, data from HFEA between 1991-2016 shows no evidence that increasing male donor sperm age (18-45) negatively affects IVF success rates. It is unlikely that the 2009 legislative change on gamete freezing duration positively affects IVF success rates, though further research is warranted to understand why. Preimplantation genetic testing (PGT) in women over 35 years old leads to higher clinical pregnancy and live birth rates, while elective single embryo transfer (</a:t>
            </a:r>
            <a:r>
              <a:rPr lang="en-US"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eSET</a:t>
            </a:r>
            <a:r>
              <a:rPr lang="en-US"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is not effective for women in this age group.</a:t>
            </a:r>
            <a:r>
              <a:rPr lang="en-C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Additionally, machine learning models were built and fine tuned on the two datasets, which yielded results that echo the statistical findings.</a:t>
            </a:r>
            <a:endParaRPr lang="en-CA"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3661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sz="1800" dirty="0">
                <a:solidFill>
                  <a:srgbClr val="C00000"/>
                </a:solidFill>
                <a:latin typeface="Calibri"/>
                <a:ea typeface="Calibri"/>
                <a:cs typeface="Calibri"/>
              </a:rPr>
              <a:t>Insights from Machine Learning Models</a:t>
            </a:r>
            <a:endParaRPr lang="en-US" sz="1800" dirty="0">
              <a:solidFill>
                <a:srgbClr val="C00000"/>
              </a:solidFill>
              <a:latin typeface="Calibri"/>
              <a:ea typeface="Calibri"/>
              <a:cs typeface="Calibri"/>
            </a:endParaRPr>
          </a:p>
        </p:txBody>
      </p:sp>
      <p:pic>
        <p:nvPicPr>
          <p:cNvPr id="3"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7" name="Picture 4">
            <a:extLst>
              <a:ext uri="{FF2B5EF4-FFF2-40B4-BE49-F238E27FC236}">
                <a16:creationId xmlns:a16="http://schemas.microsoft.com/office/drawing/2014/main" id="{9CAFD02F-C9B1-28C9-1D71-1B8CFD68F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928" y="956892"/>
            <a:ext cx="2753472" cy="32276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8A20D94-0EA1-3BA7-9691-814EAD44C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122" y="960704"/>
            <a:ext cx="2818877" cy="322384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B3C98561-D664-42BD-8805-196E478275F4}"/>
              </a:ext>
            </a:extLst>
          </p:cNvPr>
          <p:cNvGrpSpPr/>
          <p:nvPr/>
        </p:nvGrpSpPr>
        <p:grpSpPr>
          <a:xfrm>
            <a:off x="4134721" y="4225667"/>
            <a:ext cx="5009279" cy="461665"/>
            <a:chOff x="4134721" y="4225667"/>
            <a:chExt cx="5009279" cy="461665"/>
          </a:xfrm>
        </p:grpSpPr>
        <p:sp>
          <p:nvSpPr>
            <p:cNvPr id="6" name="TextBox 5">
              <a:extLst>
                <a:ext uri="{FF2B5EF4-FFF2-40B4-BE49-F238E27FC236}">
                  <a16:creationId xmlns:a16="http://schemas.microsoft.com/office/drawing/2014/main" id="{4F265001-B60A-C91F-7AD2-6375862CA3FF}"/>
                </a:ext>
              </a:extLst>
            </p:cNvPr>
            <p:cNvSpPr txBox="1"/>
            <p:nvPr/>
          </p:nvSpPr>
          <p:spPr>
            <a:xfrm>
              <a:off x="4134721" y="4225667"/>
              <a:ext cx="1993392" cy="461665"/>
            </a:xfrm>
            <a:prstGeom prst="rect">
              <a:avLst/>
            </a:prstGeom>
            <a:noFill/>
          </p:spPr>
          <p:txBody>
            <a:bodyPr wrap="square" rtlCol="0">
              <a:spAutoFit/>
            </a:bodyPr>
            <a:lstStyle/>
            <a:p>
              <a:r>
                <a:rPr lang="en-ZA" altLang="zh-CN" sz="1200" b="1" dirty="0"/>
                <a:t>Light GBM Regressor on 1991-2016 data</a:t>
              </a:r>
              <a:endParaRPr lang="zh-CN" altLang="en-US" sz="1200" b="1" dirty="0"/>
            </a:p>
          </p:txBody>
        </p:sp>
        <p:sp>
          <p:nvSpPr>
            <p:cNvPr id="10" name="TextBox 9">
              <a:extLst>
                <a:ext uri="{FF2B5EF4-FFF2-40B4-BE49-F238E27FC236}">
                  <a16:creationId xmlns:a16="http://schemas.microsoft.com/office/drawing/2014/main" id="{A90432F1-0497-AD7C-E79D-3C99AE60E9CD}"/>
                </a:ext>
              </a:extLst>
            </p:cNvPr>
            <p:cNvSpPr txBox="1"/>
            <p:nvPr/>
          </p:nvSpPr>
          <p:spPr>
            <a:xfrm>
              <a:off x="6545075" y="4225667"/>
              <a:ext cx="2598925" cy="461665"/>
            </a:xfrm>
            <a:prstGeom prst="rect">
              <a:avLst/>
            </a:prstGeom>
            <a:noFill/>
          </p:spPr>
          <p:txBody>
            <a:bodyPr wrap="square" rtlCol="0">
              <a:spAutoFit/>
            </a:bodyPr>
            <a:lstStyle/>
            <a:p>
              <a:r>
                <a:rPr lang="en-ZA" altLang="zh-CN" sz="1200" b="1" dirty="0"/>
                <a:t>XG Boosting Classifier on 2017-2018 data</a:t>
              </a:r>
              <a:endParaRPr lang="zh-CN" altLang="en-US" sz="1200" b="1" dirty="0"/>
            </a:p>
          </p:txBody>
        </p:sp>
      </p:grpSp>
      <p:sp>
        <p:nvSpPr>
          <p:cNvPr id="12" name="TextBox 11">
            <a:extLst>
              <a:ext uri="{FF2B5EF4-FFF2-40B4-BE49-F238E27FC236}">
                <a16:creationId xmlns:a16="http://schemas.microsoft.com/office/drawing/2014/main" id="{8E9DDA71-8C59-C347-18BE-D8B098DA5E36}"/>
              </a:ext>
            </a:extLst>
          </p:cNvPr>
          <p:cNvSpPr txBox="1"/>
          <p:nvPr/>
        </p:nvSpPr>
        <p:spPr>
          <a:xfrm>
            <a:off x="419624" y="923436"/>
            <a:ext cx="2928754" cy="3970318"/>
          </a:xfrm>
          <a:prstGeom prst="rect">
            <a:avLst/>
          </a:prstGeom>
          <a:noFill/>
        </p:spPr>
        <p:txBody>
          <a:bodyPr wrap="square" rtlCol="0">
            <a:spAutoFit/>
          </a:bodyPr>
          <a:lstStyle/>
          <a:p>
            <a:endParaRPr lang="en-ZA" altLang="zh-CN" sz="1200" b="1" dirty="0"/>
          </a:p>
          <a:p>
            <a:pPr marL="171450" indent="-171450">
              <a:buFont typeface="Arial" panose="020B0604020202020204" pitchFamily="34" charset="0"/>
              <a:buChar char="•"/>
            </a:pPr>
            <a:endParaRPr lang="en-ZA" altLang="zh-CN" sz="1200" b="1" dirty="0"/>
          </a:p>
          <a:p>
            <a:pPr marL="171450" indent="-171450">
              <a:buFont typeface="Arial" panose="020B0604020202020204" pitchFamily="34" charset="0"/>
              <a:buChar char="•"/>
            </a:pPr>
            <a:r>
              <a:rPr lang="en-ZA" altLang="zh-CN" sz="1200" b="1" dirty="0"/>
              <a:t>More embryos transferred, the higher the chance of successful live birth </a:t>
            </a:r>
          </a:p>
          <a:p>
            <a:pPr marL="171450" indent="-171450">
              <a:buFont typeface="Arial" panose="020B0604020202020204" pitchFamily="34" charset="0"/>
              <a:buChar char="•"/>
            </a:pPr>
            <a:endParaRPr lang="en-ZA" altLang="zh-CN" sz="1200" b="1" dirty="0"/>
          </a:p>
          <a:p>
            <a:pPr marL="171450" indent="-171450">
              <a:buFont typeface="Arial" panose="020B0604020202020204" pitchFamily="34" charset="0"/>
              <a:buChar char="•"/>
            </a:pPr>
            <a:r>
              <a:rPr lang="en-ZA" altLang="zh-CN" sz="1200" b="1" dirty="0"/>
              <a:t>Using PGT and </a:t>
            </a:r>
            <a:r>
              <a:rPr lang="en-ZA" altLang="zh-CN" sz="1200" b="1" dirty="0" err="1"/>
              <a:t>eSET</a:t>
            </a:r>
            <a:r>
              <a:rPr lang="en-ZA" altLang="zh-CN" sz="1200" b="1" dirty="0"/>
              <a:t> can improve chance of success</a:t>
            </a:r>
          </a:p>
          <a:p>
            <a:pPr marL="171450" indent="-171450">
              <a:buFont typeface="Arial" panose="020B0604020202020204" pitchFamily="34" charset="0"/>
              <a:buChar char="•"/>
            </a:pPr>
            <a:endParaRPr lang="en-ZA" altLang="zh-CN" sz="1200" b="1" dirty="0"/>
          </a:p>
          <a:p>
            <a:pPr marL="171450" indent="-171450">
              <a:buFont typeface="Arial" panose="020B0604020202020204" pitchFamily="34" charset="0"/>
              <a:buChar char="•"/>
            </a:pPr>
            <a:r>
              <a:rPr lang="en-ZA" altLang="zh-CN" sz="1200" b="1" dirty="0"/>
              <a:t>Treatment year &gt; 2009 more likely to succeed</a:t>
            </a:r>
          </a:p>
          <a:p>
            <a:pPr marL="171450" indent="-171450">
              <a:buFont typeface="Arial" panose="020B0604020202020204" pitchFamily="34" charset="0"/>
              <a:buChar char="•"/>
            </a:pPr>
            <a:endParaRPr lang="en-ZA" altLang="zh-CN" sz="1200" b="1" dirty="0"/>
          </a:p>
          <a:p>
            <a:pPr marL="171450" indent="-171450">
              <a:buFont typeface="Arial" panose="020B0604020202020204" pitchFamily="34" charset="0"/>
              <a:buChar char="•"/>
            </a:pPr>
            <a:r>
              <a:rPr lang="en-ZA" altLang="zh-CN" sz="1200" b="1" dirty="0"/>
              <a:t>Lower patient age contributes to treatment success </a:t>
            </a:r>
          </a:p>
          <a:p>
            <a:pPr marL="171450" indent="-171450">
              <a:buFont typeface="Arial" panose="020B0604020202020204" pitchFamily="34" charset="0"/>
              <a:buChar char="•"/>
            </a:pPr>
            <a:endParaRPr lang="en-ZA" altLang="zh-CN" sz="1200" b="1" dirty="0"/>
          </a:p>
          <a:p>
            <a:pPr marL="171450" indent="-171450">
              <a:buFont typeface="Arial" panose="020B0604020202020204" pitchFamily="34" charset="0"/>
              <a:buChar char="•"/>
            </a:pPr>
            <a:r>
              <a:rPr lang="en-ZA" altLang="zh-CN" sz="1200" b="1" dirty="0"/>
              <a:t>Lower partner age contributes to successful live birth</a:t>
            </a:r>
          </a:p>
          <a:p>
            <a:endParaRPr lang="en-ZA" altLang="zh-CN" sz="1200" dirty="0"/>
          </a:p>
          <a:p>
            <a:endParaRPr lang="en-ZA" altLang="zh-CN" sz="1200" dirty="0"/>
          </a:p>
          <a:p>
            <a:endParaRPr lang="en-ZA" altLang="zh-CN" sz="1200" dirty="0"/>
          </a:p>
          <a:p>
            <a:r>
              <a:rPr lang="en-ZA" altLang="zh-CN" sz="1200" dirty="0"/>
              <a:t> </a:t>
            </a:r>
            <a:endParaRPr lang="zh-CN" altLang="en-US" sz="1200" dirty="0"/>
          </a:p>
        </p:txBody>
      </p:sp>
    </p:spTree>
    <p:extLst>
      <p:ext uri="{BB962C8B-B14F-4D97-AF65-F5344CB8AC3E}">
        <p14:creationId xmlns:p14="http://schemas.microsoft.com/office/powerpoint/2010/main" val="4028088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a:ea typeface="Calibri"/>
                <a:cs typeface="Calibri"/>
              </a:rPr>
              <a:t>Conclusion and Recommendations</a:t>
            </a:r>
          </a:p>
        </p:txBody>
      </p:sp>
      <p:sp>
        <p:nvSpPr>
          <p:cNvPr id="2" name="TextBox 1">
            <a:extLst>
              <a:ext uri="{FF2B5EF4-FFF2-40B4-BE49-F238E27FC236}">
                <a16:creationId xmlns:a16="http://schemas.microsoft.com/office/drawing/2014/main" id="{D2CAC0B9-6143-C6F3-7F0D-A60596367DF1}"/>
              </a:ext>
            </a:extLst>
          </p:cNvPr>
          <p:cNvSpPr txBox="1"/>
          <p:nvPr/>
        </p:nvSpPr>
        <p:spPr>
          <a:xfrm>
            <a:off x="605775" y="1312708"/>
            <a:ext cx="4426761" cy="3323987"/>
          </a:xfrm>
          <a:prstGeom prst="rect">
            <a:avLst/>
          </a:prstGeom>
          <a:noFill/>
          <a:ln>
            <a:solidFill>
              <a:schemeClr val="accent1"/>
            </a:solidFill>
            <a:prstDash val="lgDash"/>
          </a:ln>
        </p:spPr>
        <p:txBody>
          <a:bodyPr wrap="square" rtlCol="0">
            <a:spAutoFit/>
          </a:bodyPr>
          <a:lstStyle/>
          <a:p>
            <a:pPr marL="171450" indent="-171450">
              <a:buFont typeface="Arial" panose="020B0604020202020204" pitchFamily="34" charset="0"/>
              <a:buChar char="•"/>
            </a:pPr>
            <a:r>
              <a:rPr lang="en-ZA" altLang="zh-CN" sz="1050" b="1" dirty="0"/>
              <a:t>There is empirical evidence for higher  male partner age negatively affecting IVF  treatment outcome </a:t>
            </a:r>
          </a:p>
          <a:p>
            <a:pPr marL="171450" indent="-171450">
              <a:buFont typeface="Arial" panose="020B0604020202020204" pitchFamily="34" charset="0"/>
              <a:buChar char="•"/>
            </a:pPr>
            <a:endParaRPr lang="en-ZA" altLang="zh-CN" sz="1050" b="1" dirty="0"/>
          </a:p>
          <a:p>
            <a:pPr marL="171450" indent="-171450">
              <a:buFont typeface="Arial" panose="020B0604020202020204" pitchFamily="34" charset="0"/>
              <a:buChar char="•"/>
            </a:pPr>
            <a:r>
              <a:rPr lang="en-ZA" altLang="zh-CN" sz="1050" b="1" dirty="0"/>
              <a:t>There is in general no empirical evidence from HFEA data from 1991-2016 for increasing male donor sperm age between 18 to 45 negatively affecting IVF success rates. Indeed, there is some suggestion that paradoxically increasing male sperm donor age may have improve IVF success rates.  This may be erroneous due to small sample size. </a:t>
            </a:r>
          </a:p>
          <a:p>
            <a:pPr marL="171450" indent="-171450">
              <a:buFont typeface="Arial" panose="020B0604020202020204" pitchFamily="34" charset="0"/>
              <a:buChar char="•"/>
            </a:pPr>
            <a:endParaRPr lang="en-ZA" altLang="zh-CN" sz="1050" b="1" dirty="0"/>
          </a:p>
          <a:p>
            <a:pPr marL="171450" indent="-171450">
              <a:buFont typeface="Arial" panose="020B0604020202020204" pitchFamily="34" charset="0"/>
              <a:buChar char="•"/>
            </a:pPr>
            <a:r>
              <a:rPr lang="en-ZA" altLang="zh-CN" sz="1050" b="1" dirty="0"/>
              <a:t>It is not possible to conclude, based on the data publicly available, whether the 2009 legislative change on the duration that gametes can be frozen has any effect on the success rates of IVF treatment.</a:t>
            </a:r>
          </a:p>
          <a:p>
            <a:pPr marL="171450" indent="-171450">
              <a:buFont typeface="Arial" panose="020B0604020202020204" pitchFamily="34" charset="0"/>
              <a:buChar char="•"/>
            </a:pPr>
            <a:endParaRPr lang="en-ZA" altLang="zh-CN" sz="1050" b="1" dirty="0"/>
          </a:p>
          <a:p>
            <a:pPr marL="171450" indent="-171450">
              <a:buFont typeface="Arial" panose="020B0604020202020204" pitchFamily="34" charset="0"/>
              <a:buChar char="•"/>
            </a:pPr>
            <a:r>
              <a:rPr lang="en-ZA" altLang="zh-CN" sz="1050" b="1" dirty="0"/>
              <a:t>PGT in women over 35 years of age leads to higher clinical pregnancy and livebirth rates</a:t>
            </a:r>
          </a:p>
          <a:p>
            <a:pPr marL="171450" indent="-171450">
              <a:buFont typeface="Arial" panose="020B0604020202020204" pitchFamily="34" charset="0"/>
              <a:buChar char="•"/>
            </a:pPr>
            <a:endParaRPr lang="en-ZA" altLang="zh-CN" sz="1050" b="1" dirty="0"/>
          </a:p>
          <a:p>
            <a:pPr marL="171450" indent="-171450">
              <a:buFont typeface="Arial" panose="020B0604020202020204" pitchFamily="34" charset="0"/>
              <a:buChar char="•"/>
            </a:pPr>
            <a:r>
              <a:rPr lang="en-ZA" altLang="zh-CN" sz="1050" b="1" dirty="0" err="1"/>
              <a:t>eSET</a:t>
            </a:r>
            <a:r>
              <a:rPr lang="en-ZA" altLang="zh-CN" sz="1050" b="1" dirty="0"/>
              <a:t> is not an effective treatment in women over 35 years of age</a:t>
            </a:r>
          </a:p>
        </p:txBody>
      </p:sp>
      <p:sp>
        <p:nvSpPr>
          <p:cNvPr id="3" name="TextBox 2">
            <a:extLst>
              <a:ext uri="{FF2B5EF4-FFF2-40B4-BE49-F238E27FC236}">
                <a16:creationId xmlns:a16="http://schemas.microsoft.com/office/drawing/2014/main" id="{F6FBA48F-DB9E-09FE-8E2A-D8573B8350B4}"/>
              </a:ext>
            </a:extLst>
          </p:cNvPr>
          <p:cNvSpPr txBox="1"/>
          <p:nvPr/>
        </p:nvSpPr>
        <p:spPr>
          <a:xfrm>
            <a:off x="5422731" y="1337432"/>
            <a:ext cx="3170805" cy="2677656"/>
          </a:xfrm>
          <a:prstGeom prst="rect">
            <a:avLst/>
          </a:prstGeom>
          <a:noFill/>
          <a:ln>
            <a:solidFill>
              <a:schemeClr val="accent1"/>
            </a:solidFill>
            <a:prstDash val="lgDash"/>
          </a:ln>
        </p:spPr>
        <p:txBody>
          <a:bodyPr wrap="square">
            <a:spAutoFit/>
          </a:bodyPr>
          <a:lstStyle/>
          <a:p>
            <a:pPr marL="285750" indent="-285750">
              <a:buFont typeface="Arial" panose="020B0604020202020204" pitchFamily="34" charset="0"/>
              <a:buChar char="•"/>
            </a:pPr>
            <a:r>
              <a:rPr lang="zh-CN" altLang="en-US" sz="1050" b="1" dirty="0"/>
              <a:t>Prioritize strategies and provide educational resources to promote earlier treatment for younger partners.</a:t>
            </a:r>
            <a:endParaRPr lang="en-US" altLang="zh-CN" sz="1050" b="1" dirty="0"/>
          </a:p>
          <a:p>
            <a:pPr marL="285750" indent="-285750">
              <a:buFontTx/>
              <a:buChar char="-"/>
            </a:pPr>
            <a:endParaRPr lang="zh-CN" altLang="en-US" sz="1050" b="1" dirty="0"/>
          </a:p>
          <a:p>
            <a:pPr marL="285750" indent="-285750">
              <a:buFont typeface="Arial" panose="020B0604020202020204" pitchFamily="34" charset="0"/>
              <a:buChar char="•"/>
            </a:pPr>
            <a:r>
              <a:rPr lang="zh-CN" altLang="en-US" sz="1050" b="1" dirty="0"/>
              <a:t>Allocate more resources towards </a:t>
            </a:r>
            <a:r>
              <a:rPr lang="en-ZA" altLang="zh-CN" sz="1050" b="1" dirty="0"/>
              <a:t>young </a:t>
            </a:r>
            <a:r>
              <a:rPr lang="zh-CN" altLang="en-US" sz="1050" b="1" dirty="0"/>
              <a:t>partner</a:t>
            </a:r>
            <a:r>
              <a:rPr lang="en-ZA" altLang="zh-CN" sz="1050" b="1" dirty="0"/>
              <a:t>s </a:t>
            </a:r>
            <a:r>
              <a:rPr lang="zh-CN" altLang="en-US" sz="1050" b="1" dirty="0"/>
              <a:t>while still monitoring sperm donor age.</a:t>
            </a:r>
            <a:endParaRPr lang="en-US" altLang="zh-CN" sz="1050" b="1" dirty="0"/>
          </a:p>
          <a:p>
            <a:pPr marL="285750" indent="-285750">
              <a:buFontTx/>
              <a:buChar char="-"/>
            </a:pPr>
            <a:endParaRPr lang="zh-CN" altLang="en-US" sz="1050" b="1" dirty="0"/>
          </a:p>
          <a:p>
            <a:pPr marL="285750" indent="-285750">
              <a:buFont typeface="Arial" panose="020B0604020202020204" pitchFamily="34" charset="0"/>
              <a:buChar char="•"/>
            </a:pPr>
            <a:r>
              <a:rPr lang="en-ZA" altLang="zh-CN" sz="1050" b="1" dirty="0"/>
              <a:t>Promote PGS and PGD in treatment cycles that involve elder patients and male partners. P</a:t>
            </a:r>
            <a:r>
              <a:rPr lang="zh-CN" altLang="en-US" sz="1050" b="1" dirty="0"/>
              <a:t>rovide counseling and support for older patients.</a:t>
            </a:r>
            <a:endParaRPr lang="en-US" altLang="zh-CN" sz="1050" b="1" dirty="0"/>
          </a:p>
          <a:p>
            <a:pPr marL="285750" indent="-285750">
              <a:buFontTx/>
              <a:buChar char="-"/>
            </a:pPr>
            <a:endParaRPr lang="zh-CN" altLang="en-US" sz="1050" b="1" dirty="0"/>
          </a:p>
          <a:p>
            <a:pPr marL="285750" indent="-285750">
              <a:buFont typeface="Arial" panose="020B0604020202020204" pitchFamily="34" charset="0"/>
              <a:buChar char="•"/>
            </a:pPr>
            <a:r>
              <a:rPr lang="en-ZA" altLang="zh-CN" sz="1050" b="1" dirty="0"/>
              <a:t>Use of </a:t>
            </a:r>
            <a:r>
              <a:rPr lang="en-ZA" altLang="zh-CN" sz="1050" b="1" dirty="0" err="1"/>
              <a:t>eSET</a:t>
            </a:r>
            <a:r>
              <a:rPr lang="en-ZA" altLang="zh-CN" sz="1050" b="1" dirty="0"/>
              <a:t> is mainly to reduce multiple pregnancy rate, rather than improve live birth rate</a:t>
            </a:r>
            <a:endParaRPr lang="en-US" altLang="zh-CN" sz="1050" b="1" dirty="0"/>
          </a:p>
        </p:txBody>
      </p:sp>
      <p:grpSp>
        <p:nvGrpSpPr>
          <p:cNvPr id="7" name="Group 6">
            <a:extLst>
              <a:ext uri="{FF2B5EF4-FFF2-40B4-BE49-F238E27FC236}">
                <a16:creationId xmlns:a16="http://schemas.microsoft.com/office/drawing/2014/main" id="{30EA98C1-A89B-CF2B-9AF1-6AE3CB7ED713}"/>
              </a:ext>
            </a:extLst>
          </p:cNvPr>
          <p:cNvGrpSpPr/>
          <p:nvPr/>
        </p:nvGrpSpPr>
        <p:grpSpPr>
          <a:xfrm>
            <a:off x="605776" y="886370"/>
            <a:ext cx="4426760" cy="375182"/>
            <a:chOff x="0" y="2189906"/>
            <a:chExt cx="2513702" cy="1006931"/>
          </a:xfrm>
        </p:grpSpPr>
        <p:sp>
          <p:nvSpPr>
            <p:cNvPr id="8" name="Rectangle: Rounded Corners 7">
              <a:extLst>
                <a:ext uri="{FF2B5EF4-FFF2-40B4-BE49-F238E27FC236}">
                  <a16:creationId xmlns:a16="http://schemas.microsoft.com/office/drawing/2014/main" id="{0BF1AFBB-AB0C-BD41-A6D5-637DC5682C63}"/>
                </a:ext>
              </a:extLst>
            </p:cNvPr>
            <p:cNvSpPr/>
            <p:nvPr/>
          </p:nvSpPr>
          <p:spPr>
            <a:xfrm>
              <a:off x="0" y="2189906"/>
              <a:ext cx="2513702" cy="1006931"/>
            </a:xfrm>
            <a:prstGeom prst="roundRect">
              <a:avLst/>
            </a:prstGeom>
          </p:spPr>
          <p:style>
            <a:lnRef idx="2">
              <a:schemeClr val="lt1">
                <a:hueOff val="0"/>
                <a:satOff val="0"/>
                <a:lumOff val="0"/>
                <a:alphaOff val="0"/>
              </a:schemeClr>
            </a:lnRef>
            <a:fillRef idx="1">
              <a:schemeClr val="accent2">
                <a:hueOff val="12000070"/>
                <a:satOff val="15385"/>
                <a:lumOff val="41176"/>
                <a:alphaOff val="0"/>
              </a:schemeClr>
            </a:fillRef>
            <a:effectRef idx="0">
              <a:schemeClr val="accent2">
                <a:hueOff val="12000070"/>
                <a:satOff val="15385"/>
                <a:lumOff val="41176"/>
                <a:alphaOff val="0"/>
              </a:schemeClr>
            </a:effectRef>
            <a:fontRef idx="minor">
              <a:schemeClr val="lt1"/>
            </a:fontRef>
          </p:style>
          <p:txBody>
            <a:bodyPr/>
            <a:lstStyle/>
            <a:p>
              <a:endParaRPr lang="zh-CN" altLang="en-US"/>
            </a:p>
          </p:txBody>
        </p:sp>
        <p:sp>
          <p:nvSpPr>
            <p:cNvPr id="9" name="Rectangle: Rounded Corners 4">
              <a:extLst>
                <a:ext uri="{FF2B5EF4-FFF2-40B4-BE49-F238E27FC236}">
                  <a16:creationId xmlns:a16="http://schemas.microsoft.com/office/drawing/2014/main" id="{6A31C669-0D2C-D17C-C286-DC9CB1EDD6CB}"/>
                </a:ext>
              </a:extLst>
            </p:cNvPr>
            <p:cNvSpPr txBox="1"/>
            <p:nvPr/>
          </p:nvSpPr>
          <p:spPr>
            <a:xfrm>
              <a:off x="49154" y="2239060"/>
              <a:ext cx="2415394" cy="908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b="1" kern="1200" dirty="0">
                  <a:latin typeface="Calibri" panose="020F0502020204030204" pitchFamily="34" charset="0"/>
                  <a:cs typeface="Calibri" panose="020F0502020204030204" pitchFamily="34" charset="0"/>
                </a:rPr>
                <a:t>Conclusions</a:t>
              </a:r>
            </a:p>
          </p:txBody>
        </p:sp>
      </p:grpSp>
      <p:grpSp>
        <p:nvGrpSpPr>
          <p:cNvPr id="10" name="Group 9">
            <a:extLst>
              <a:ext uri="{FF2B5EF4-FFF2-40B4-BE49-F238E27FC236}">
                <a16:creationId xmlns:a16="http://schemas.microsoft.com/office/drawing/2014/main" id="{F1230CC7-F6E5-626E-78D2-D4E6E2B409B1}"/>
              </a:ext>
            </a:extLst>
          </p:cNvPr>
          <p:cNvGrpSpPr/>
          <p:nvPr/>
        </p:nvGrpSpPr>
        <p:grpSpPr>
          <a:xfrm>
            <a:off x="5367419" y="903163"/>
            <a:ext cx="3226117" cy="375181"/>
            <a:chOff x="0" y="1095290"/>
            <a:chExt cx="2769939" cy="989820"/>
          </a:xfrm>
        </p:grpSpPr>
        <p:sp>
          <p:nvSpPr>
            <p:cNvPr id="11" name="Rectangle: Rounded Corners 10">
              <a:extLst>
                <a:ext uri="{FF2B5EF4-FFF2-40B4-BE49-F238E27FC236}">
                  <a16:creationId xmlns:a16="http://schemas.microsoft.com/office/drawing/2014/main" id="{FE1FBE76-B196-B5D4-E671-0D5E0637084F}"/>
                </a:ext>
              </a:extLst>
            </p:cNvPr>
            <p:cNvSpPr/>
            <p:nvPr/>
          </p:nvSpPr>
          <p:spPr>
            <a:xfrm>
              <a:off x="0" y="1095290"/>
              <a:ext cx="2769939" cy="989820"/>
            </a:xfrm>
            <a:prstGeom prst="roundRect">
              <a:avLst/>
            </a:prstGeom>
          </p:spPr>
          <p:style>
            <a:lnRef idx="2">
              <a:schemeClr val="lt1">
                <a:hueOff val="0"/>
                <a:satOff val="0"/>
                <a:lumOff val="0"/>
                <a:alphaOff val="0"/>
              </a:schemeClr>
            </a:lnRef>
            <a:fillRef idx="1">
              <a:schemeClr val="accent2">
                <a:hueOff val="6000035"/>
                <a:satOff val="7693"/>
                <a:lumOff val="20588"/>
                <a:alphaOff val="0"/>
              </a:schemeClr>
            </a:fillRef>
            <a:effectRef idx="0">
              <a:schemeClr val="accent2">
                <a:hueOff val="6000035"/>
                <a:satOff val="7693"/>
                <a:lumOff val="20588"/>
                <a:alphaOff val="0"/>
              </a:schemeClr>
            </a:effectRef>
            <a:fontRef idx="minor">
              <a:schemeClr val="lt1"/>
            </a:fontRef>
          </p:style>
          <p:txBody>
            <a:bodyPr/>
            <a:lstStyle/>
            <a:p>
              <a:endParaRPr lang="zh-CN" altLang="en-US"/>
            </a:p>
          </p:txBody>
        </p:sp>
        <p:sp>
          <p:nvSpPr>
            <p:cNvPr id="12" name="Rectangle: Rounded Corners 4">
              <a:extLst>
                <a:ext uri="{FF2B5EF4-FFF2-40B4-BE49-F238E27FC236}">
                  <a16:creationId xmlns:a16="http://schemas.microsoft.com/office/drawing/2014/main" id="{BCB5C3E6-FE98-43A8-4DC9-4ADFF8B41333}"/>
                </a:ext>
              </a:extLst>
            </p:cNvPr>
            <p:cNvSpPr txBox="1"/>
            <p:nvPr/>
          </p:nvSpPr>
          <p:spPr>
            <a:xfrm>
              <a:off x="48319" y="1143609"/>
              <a:ext cx="2673301" cy="8931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b="1" kern="1200">
                  <a:latin typeface="Calibri" panose="020F0502020204030204" pitchFamily="34" charset="0"/>
                  <a:cs typeface="Calibri" panose="020F0502020204030204" pitchFamily="34" charset="0"/>
                </a:rPr>
                <a:t>Recommendations</a:t>
              </a:r>
              <a:endParaRPr lang="en-CA" sz="1800" kern="12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854977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a:ea typeface="Calibri"/>
                <a:cs typeface="Calibri"/>
              </a:rPr>
              <a:t>Special Course Training (30 hours)</a:t>
            </a:r>
            <a:endParaRPr lang="en-US" sz="1800" dirty="0">
              <a:solidFill>
                <a:srgbClr val="C00000"/>
              </a:solidFill>
              <a:latin typeface="Calibri"/>
              <a:ea typeface="Calibri"/>
              <a:cs typeface="Calibri"/>
            </a:endParaRP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grpSp>
        <p:nvGrpSpPr>
          <p:cNvPr id="10" name="Group 9">
            <a:extLst>
              <a:ext uri="{FF2B5EF4-FFF2-40B4-BE49-F238E27FC236}">
                <a16:creationId xmlns:a16="http://schemas.microsoft.com/office/drawing/2014/main" id="{17A8B068-7273-AD73-0C9D-5DD2A36DFEC2}"/>
              </a:ext>
            </a:extLst>
          </p:cNvPr>
          <p:cNvGrpSpPr/>
          <p:nvPr/>
        </p:nvGrpSpPr>
        <p:grpSpPr>
          <a:xfrm>
            <a:off x="313377" y="1078962"/>
            <a:ext cx="8517246" cy="2014003"/>
            <a:chOff x="169554" y="1014010"/>
            <a:chExt cx="9566220" cy="2445565"/>
          </a:xfrm>
        </p:grpSpPr>
        <p:pic>
          <p:nvPicPr>
            <p:cNvPr id="3" name="Picture 2">
              <a:extLst>
                <a:ext uri="{FF2B5EF4-FFF2-40B4-BE49-F238E27FC236}">
                  <a16:creationId xmlns:a16="http://schemas.microsoft.com/office/drawing/2014/main" id="{C6BF4919-9A1E-77BD-76EB-AA5AEF01CC5F}"/>
                </a:ext>
              </a:extLst>
            </p:cNvPr>
            <p:cNvPicPr>
              <a:picLocks noChangeAspect="1"/>
            </p:cNvPicPr>
            <p:nvPr/>
          </p:nvPicPr>
          <p:blipFill>
            <a:blip r:embed="rId3"/>
            <a:stretch>
              <a:fillRect/>
            </a:stretch>
          </p:blipFill>
          <p:spPr>
            <a:xfrm>
              <a:off x="169554" y="1014010"/>
              <a:ext cx="3195737" cy="2445565"/>
            </a:xfrm>
            <a:prstGeom prst="rect">
              <a:avLst/>
            </a:prstGeom>
          </p:spPr>
        </p:pic>
        <p:pic>
          <p:nvPicPr>
            <p:cNvPr id="6" name="Picture 5">
              <a:extLst>
                <a:ext uri="{FF2B5EF4-FFF2-40B4-BE49-F238E27FC236}">
                  <a16:creationId xmlns:a16="http://schemas.microsoft.com/office/drawing/2014/main" id="{3A68F1FA-BF31-2A15-2896-1EEFE7156CA1}"/>
                </a:ext>
              </a:extLst>
            </p:cNvPr>
            <p:cNvPicPr>
              <a:picLocks noChangeAspect="1"/>
            </p:cNvPicPr>
            <p:nvPr/>
          </p:nvPicPr>
          <p:blipFill>
            <a:blip r:embed="rId4"/>
            <a:stretch>
              <a:fillRect/>
            </a:stretch>
          </p:blipFill>
          <p:spPr>
            <a:xfrm>
              <a:off x="3365291" y="1014010"/>
              <a:ext cx="3171971" cy="2445565"/>
            </a:xfrm>
            <a:prstGeom prst="rect">
              <a:avLst/>
            </a:prstGeom>
          </p:spPr>
        </p:pic>
        <p:pic>
          <p:nvPicPr>
            <p:cNvPr id="9" name="Picture 8">
              <a:extLst>
                <a:ext uri="{FF2B5EF4-FFF2-40B4-BE49-F238E27FC236}">
                  <a16:creationId xmlns:a16="http://schemas.microsoft.com/office/drawing/2014/main" id="{CA35D39F-0507-FAB3-938E-7229B6194EC9}"/>
                </a:ext>
              </a:extLst>
            </p:cNvPr>
            <p:cNvPicPr>
              <a:picLocks noChangeAspect="1"/>
            </p:cNvPicPr>
            <p:nvPr/>
          </p:nvPicPr>
          <p:blipFill>
            <a:blip r:embed="rId5"/>
            <a:stretch>
              <a:fillRect/>
            </a:stretch>
          </p:blipFill>
          <p:spPr>
            <a:xfrm>
              <a:off x="6561028" y="1014010"/>
              <a:ext cx="3174746" cy="2445564"/>
            </a:xfrm>
            <a:prstGeom prst="rect">
              <a:avLst/>
            </a:prstGeom>
          </p:spPr>
        </p:pic>
      </p:grpSp>
      <p:sp>
        <p:nvSpPr>
          <p:cNvPr id="8" name="TextBox 7">
            <a:extLst>
              <a:ext uri="{FF2B5EF4-FFF2-40B4-BE49-F238E27FC236}">
                <a16:creationId xmlns:a16="http://schemas.microsoft.com/office/drawing/2014/main" id="{4D3F1F01-5A36-4230-8F55-4020D4E6E9F2}"/>
              </a:ext>
            </a:extLst>
          </p:cNvPr>
          <p:cNvSpPr txBox="1"/>
          <p:nvPr/>
        </p:nvSpPr>
        <p:spPr>
          <a:xfrm>
            <a:off x="313376" y="3426419"/>
            <a:ext cx="7702641" cy="523220"/>
          </a:xfrm>
          <a:prstGeom prst="rect">
            <a:avLst/>
          </a:prstGeom>
          <a:noFill/>
        </p:spPr>
        <p:txBody>
          <a:bodyPr wrap="square" rtlCol="0">
            <a:spAutoFit/>
          </a:bodyPr>
          <a:lstStyle/>
          <a:p>
            <a:r>
              <a:rPr lang="en-ZA" altLang="zh-CN" b="1" dirty="0">
                <a:latin typeface="Calibri" panose="020F0502020204030204" pitchFamily="34" charset="0"/>
                <a:ea typeface="Calibri" panose="020F0502020204030204" pitchFamily="34" charset="0"/>
                <a:cs typeface="Calibri" panose="020F0502020204030204" pitchFamily="34" charset="0"/>
              </a:rPr>
              <a:t>To have a better understanding of the subject, I finished three online courses on reproduction science in which I learnt of the human anatomy, common causes of infertility and their treatments.</a:t>
            </a:r>
          </a:p>
        </p:txBody>
      </p:sp>
    </p:spTree>
    <p:extLst>
      <p:ext uri="{BB962C8B-B14F-4D97-AF65-F5344CB8AC3E}">
        <p14:creationId xmlns:p14="http://schemas.microsoft.com/office/powerpoint/2010/main" val="3508928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sz="1800" dirty="0">
                <a:solidFill>
                  <a:srgbClr val="C00000"/>
                </a:solidFill>
                <a:latin typeface="Calibri"/>
                <a:ea typeface="Calibri"/>
                <a:cs typeface="Calibri"/>
              </a:rPr>
              <a:t>1</a:t>
            </a:r>
            <a:r>
              <a:rPr lang="en-US" sz="1800" dirty="0">
                <a:solidFill>
                  <a:srgbClr val="C00000"/>
                </a:solidFill>
                <a:latin typeface="Calibri"/>
                <a:ea typeface="Calibri"/>
                <a:cs typeface="Calibri"/>
              </a:rPr>
              <a:t>991-2016 Machine Learning: Classification of Birth Success</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3" name="Picture 2">
            <a:extLst>
              <a:ext uri="{FF2B5EF4-FFF2-40B4-BE49-F238E27FC236}">
                <a16:creationId xmlns:a16="http://schemas.microsoft.com/office/drawing/2014/main" id="{21F4826D-335F-60FB-A4AF-0C895B7F6FF6}"/>
              </a:ext>
            </a:extLst>
          </p:cNvPr>
          <p:cNvPicPr>
            <a:picLocks noChangeAspect="1"/>
          </p:cNvPicPr>
          <p:nvPr/>
        </p:nvPicPr>
        <p:blipFill>
          <a:blip r:embed="rId3"/>
          <a:stretch>
            <a:fillRect/>
          </a:stretch>
        </p:blipFill>
        <p:spPr>
          <a:xfrm>
            <a:off x="456040" y="724300"/>
            <a:ext cx="1652994" cy="1025653"/>
          </a:xfrm>
          <a:prstGeom prst="rect">
            <a:avLst/>
          </a:prstGeom>
        </p:spPr>
      </p:pic>
      <p:pic>
        <p:nvPicPr>
          <p:cNvPr id="2050" name="Picture 2">
            <a:extLst>
              <a:ext uri="{FF2B5EF4-FFF2-40B4-BE49-F238E27FC236}">
                <a16:creationId xmlns:a16="http://schemas.microsoft.com/office/drawing/2014/main" id="{133279F5-7D4F-60AD-7F2D-B2E0224D1A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784" y="1788301"/>
            <a:ext cx="2456713" cy="27253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E3809CC-E704-2237-D9BD-52EE58B036C2}"/>
              </a:ext>
            </a:extLst>
          </p:cNvPr>
          <p:cNvPicPr>
            <a:picLocks noChangeAspect="1"/>
          </p:cNvPicPr>
          <p:nvPr/>
        </p:nvPicPr>
        <p:blipFill>
          <a:blip r:embed="rId5"/>
          <a:stretch>
            <a:fillRect/>
          </a:stretch>
        </p:blipFill>
        <p:spPr>
          <a:xfrm>
            <a:off x="2799595" y="717912"/>
            <a:ext cx="2113118" cy="1038428"/>
          </a:xfrm>
          <a:prstGeom prst="rect">
            <a:avLst/>
          </a:prstGeom>
        </p:spPr>
      </p:pic>
      <p:pic>
        <p:nvPicPr>
          <p:cNvPr id="5122" name="Picture 2">
            <a:extLst>
              <a:ext uri="{FF2B5EF4-FFF2-40B4-BE49-F238E27FC236}">
                <a16:creationId xmlns:a16="http://schemas.microsoft.com/office/drawing/2014/main" id="{A0C1D40F-55C6-4888-174C-C123B1AD79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4497" y="1756340"/>
            <a:ext cx="2456713" cy="27573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DB05220-4247-220A-92DB-E472BE1434DE}"/>
              </a:ext>
            </a:extLst>
          </p:cNvPr>
          <p:cNvPicPr>
            <a:picLocks noChangeAspect="1"/>
          </p:cNvPicPr>
          <p:nvPr/>
        </p:nvPicPr>
        <p:blipFill>
          <a:blip r:embed="rId7"/>
          <a:stretch>
            <a:fillRect/>
          </a:stretch>
        </p:blipFill>
        <p:spPr>
          <a:xfrm>
            <a:off x="5326523" y="717912"/>
            <a:ext cx="1652994" cy="986080"/>
          </a:xfrm>
          <a:prstGeom prst="rect">
            <a:avLst/>
          </a:prstGeom>
        </p:spPr>
      </p:pic>
      <p:pic>
        <p:nvPicPr>
          <p:cNvPr id="4098" name="Picture 2">
            <a:extLst>
              <a:ext uri="{FF2B5EF4-FFF2-40B4-BE49-F238E27FC236}">
                <a16:creationId xmlns:a16="http://schemas.microsoft.com/office/drawing/2014/main" id="{317991F5-6172-3683-F90C-DDBD45560B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1954" y="1749953"/>
            <a:ext cx="2456713" cy="275730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767FD1-70CE-42E4-9525-C1ED30D7BC86}"/>
              </a:ext>
            </a:extLst>
          </p:cNvPr>
          <p:cNvSpPr txBox="1"/>
          <p:nvPr/>
        </p:nvSpPr>
        <p:spPr>
          <a:xfrm>
            <a:off x="620863" y="4506018"/>
            <a:ext cx="3094990" cy="276999"/>
          </a:xfrm>
          <a:prstGeom prst="rect">
            <a:avLst/>
          </a:prstGeom>
          <a:noFill/>
        </p:spPr>
        <p:txBody>
          <a:bodyPr wrap="square" rtlCol="0">
            <a:spAutoFit/>
          </a:bodyPr>
          <a:lstStyle/>
          <a:p>
            <a:r>
              <a:rPr lang="en-ZA" altLang="zh-CN" sz="1200" b="1" dirty="0" err="1">
                <a:latin typeface="Calibri" panose="020F0502020204030204" pitchFamily="34" charset="0"/>
                <a:cs typeface="Calibri" panose="020F0502020204030204" pitchFamily="34" charset="0"/>
              </a:rPr>
              <a:t>XGBoost</a:t>
            </a:r>
            <a:r>
              <a:rPr lang="en-ZA" altLang="zh-CN" sz="1200" b="1" dirty="0">
                <a:latin typeface="Calibri" panose="020F0502020204030204" pitchFamily="34" charset="0"/>
                <a:cs typeface="Calibri" panose="020F0502020204030204" pitchFamily="34" charset="0"/>
              </a:rPr>
              <a:t> Classifier</a:t>
            </a:r>
            <a:endParaRPr lang="zh-CN" altLang="en-US" sz="1200" b="1"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EF75C13-59D2-40E0-8C87-91A385424DE8}"/>
              </a:ext>
            </a:extLst>
          </p:cNvPr>
          <p:cNvSpPr txBox="1"/>
          <p:nvPr/>
        </p:nvSpPr>
        <p:spPr>
          <a:xfrm>
            <a:off x="3225320" y="4444974"/>
            <a:ext cx="3094990" cy="276999"/>
          </a:xfrm>
          <a:prstGeom prst="rect">
            <a:avLst/>
          </a:prstGeom>
          <a:noFill/>
        </p:spPr>
        <p:txBody>
          <a:bodyPr wrap="square" rtlCol="0">
            <a:spAutoFit/>
          </a:bodyPr>
          <a:lstStyle/>
          <a:p>
            <a:r>
              <a:rPr lang="en-ZA" altLang="zh-CN" sz="1200" b="1" dirty="0">
                <a:latin typeface="Calibri" panose="020F0502020204030204" pitchFamily="34" charset="0"/>
                <a:cs typeface="Calibri" panose="020F0502020204030204" pitchFamily="34" charset="0"/>
              </a:rPr>
              <a:t>Light GBM Classifier</a:t>
            </a:r>
            <a:endParaRPr lang="zh-CN" altLang="en-US" sz="1200" b="1"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5CCF53C0-A1A1-4B7B-8916-4CD5A36F800F}"/>
              </a:ext>
            </a:extLst>
          </p:cNvPr>
          <p:cNvSpPr txBox="1"/>
          <p:nvPr/>
        </p:nvSpPr>
        <p:spPr>
          <a:xfrm>
            <a:off x="5829777" y="4444974"/>
            <a:ext cx="3094990" cy="276999"/>
          </a:xfrm>
          <a:prstGeom prst="rect">
            <a:avLst/>
          </a:prstGeom>
          <a:noFill/>
        </p:spPr>
        <p:txBody>
          <a:bodyPr wrap="square" rtlCol="0">
            <a:spAutoFit/>
          </a:bodyPr>
          <a:lstStyle/>
          <a:p>
            <a:r>
              <a:rPr lang="en-ZA" altLang="zh-CN" sz="1200" b="1" dirty="0" err="1">
                <a:latin typeface="Calibri" panose="020F0502020204030204" pitchFamily="34" charset="0"/>
                <a:cs typeface="Calibri" panose="020F0502020204030204" pitchFamily="34" charset="0"/>
              </a:rPr>
              <a:t>CatBoost</a:t>
            </a:r>
            <a:r>
              <a:rPr lang="en-ZA" altLang="zh-CN" sz="1200" b="1" dirty="0">
                <a:latin typeface="Calibri" panose="020F0502020204030204" pitchFamily="34" charset="0"/>
                <a:cs typeface="Calibri" panose="020F0502020204030204" pitchFamily="34" charset="0"/>
              </a:rPr>
              <a:t> Classifier</a:t>
            </a:r>
            <a:endParaRPr lang="zh-CN" alt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79201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sz="1800" dirty="0">
                <a:solidFill>
                  <a:srgbClr val="C00000"/>
                </a:solidFill>
                <a:latin typeface="Calibri"/>
                <a:ea typeface="Calibri"/>
                <a:cs typeface="Calibri"/>
              </a:rPr>
              <a:t>1</a:t>
            </a:r>
            <a:r>
              <a:rPr lang="en-US" sz="1800" dirty="0">
                <a:solidFill>
                  <a:srgbClr val="C00000"/>
                </a:solidFill>
                <a:latin typeface="Calibri"/>
                <a:ea typeface="Calibri"/>
                <a:cs typeface="Calibri"/>
              </a:rPr>
              <a:t>991-2016 Machine Learning: Regression on Birth Weight</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grpSp>
        <p:nvGrpSpPr>
          <p:cNvPr id="4" name="Group 3">
            <a:extLst>
              <a:ext uri="{FF2B5EF4-FFF2-40B4-BE49-F238E27FC236}">
                <a16:creationId xmlns:a16="http://schemas.microsoft.com/office/drawing/2014/main" id="{590E5289-D578-4C3B-BAE4-061A1EF93FF5}"/>
              </a:ext>
            </a:extLst>
          </p:cNvPr>
          <p:cNvGrpSpPr/>
          <p:nvPr/>
        </p:nvGrpSpPr>
        <p:grpSpPr>
          <a:xfrm>
            <a:off x="557960" y="908932"/>
            <a:ext cx="6902611" cy="3478036"/>
            <a:chOff x="2241389" y="1173512"/>
            <a:chExt cx="6902611" cy="3478036"/>
          </a:xfrm>
        </p:grpSpPr>
        <p:pic>
          <p:nvPicPr>
            <p:cNvPr id="2" name="Picture 1">
              <a:extLst>
                <a:ext uri="{FF2B5EF4-FFF2-40B4-BE49-F238E27FC236}">
                  <a16:creationId xmlns:a16="http://schemas.microsoft.com/office/drawing/2014/main" id="{3B94866C-5F93-5681-6DBC-67905CF267BB}"/>
                </a:ext>
              </a:extLst>
            </p:cNvPr>
            <p:cNvPicPr>
              <a:picLocks noChangeAspect="1"/>
            </p:cNvPicPr>
            <p:nvPr/>
          </p:nvPicPr>
          <p:blipFill>
            <a:blip r:embed="rId3"/>
            <a:stretch>
              <a:fillRect/>
            </a:stretch>
          </p:blipFill>
          <p:spPr>
            <a:xfrm>
              <a:off x="2241389" y="1173512"/>
              <a:ext cx="2719539" cy="555462"/>
            </a:xfrm>
            <a:prstGeom prst="rect">
              <a:avLst/>
            </a:prstGeom>
          </p:spPr>
        </p:pic>
        <p:pic>
          <p:nvPicPr>
            <p:cNvPr id="6" name="Picture 5">
              <a:extLst>
                <a:ext uri="{FF2B5EF4-FFF2-40B4-BE49-F238E27FC236}">
                  <a16:creationId xmlns:a16="http://schemas.microsoft.com/office/drawing/2014/main" id="{14C0DE20-ECC2-03A8-2AAE-934F36671EA0}"/>
                </a:ext>
              </a:extLst>
            </p:cNvPr>
            <p:cNvPicPr>
              <a:picLocks noChangeAspect="1"/>
            </p:cNvPicPr>
            <p:nvPr/>
          </p:nvPicPr>
          <p:blipFill>
            <a:blip r:embed="rId4"/>
            <a:stretch>
              <a:fillRect/>
            </a:stretch>
          </p:blipFill>
          <p:spPr>
            <a:xfrm>
              <a:off x="5098118" y="1312770"/>
              <a:ext cx="1341236" cy="342930"/>
            </a:xfrm>
            <a:prstGeom prst="rect">
              <a:avLst/>
            </a:prstGeom>
          </p:spPr>
        </p:pic>
        <p:pic>
          <p:nvPicPr>
            <p:cNvPr id="7170" name="Picture 2">
              <a:extLst>
                <a:ext uri="{FF2B5EF4-FFF2-40B4-BE49-F238E27FC236}">
                  <a16:creationId xmlns:a16="http://schemas.microsoft.com/office/drawing/2014/main" id="{5318B90D-06DF-2582-4CEC-D9F2C82594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4410" y="1955383"/>
              <a:ext cx="2357480" cy="26961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09B6E2F-B7BA-8F47-FDCC-89B08ADACFAE}"/>
                </a:ext>
              </a:extLst>
            </p:cNvPr>
            <p:cNvPicPr>
              <a:picLocks noChangeAspect="1"/>
            </p:cNvPicPr>
            <p:nvPr/>
          </p:nvPicPr>
          <p:blipFill>
            <a:blip r:embed="rId6"/>
            <a:stretch>
              <a:fillRect/>
            </a:stretch>
          </p:blipFill>
          <p:spPr>
            <a:xfrm>
              <a:off x="7297217" y="1276556"/>
              <a:ext cx="1752752" cy="426757"/>
            </a:xfrm>
            <a:prstGeom prst="rect">
              <a:avLst/>
            </a:prstGeom>
          </p:spPr>
        </p:pic>
        <p:pic>
          <p:nvPicPr>
            <p:cNvPr id="6146" name="Picture 2">
              <a:extLst>
                <a:ext uri="{FF2B5EF4-FFF2-40B4-BE49-F238E27FC236}">
                  <a16:creationId xmlns:a16="http://schemas.microsoft.com/office/drawing/2014/main" id="{75A8F6D0-20BD-D434-370E-A8909CA1A1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6520" y="1955383"/>
              <a:ext cx="2357480" cy="26961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251C38F3-FA56-69A6-86E7-D939D5E57B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6932" y="1955383"/>
              <a:ext cx="2357480" cy="2696165"/>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B5DF78F4-392E-49C6-9EB6-D1E76EA8CD70}"/>
              </a:ext>
            </a:extLst>
          </p:cNvPr>
          <p:cNvSpPr txBox="1"/>
          <p:nvPr/>
        </p:nvSpPr>
        <p:spPr>
          <a:xfrm>
            <a:off x="1076840" y="4336378"/>
            <a:ext cx="3094990" cy="276999"/>
          </a:xfrm>
          <a:prstGeom prst="rect">
            <a:avLst/>
          </a:prstGeom>
          <a:noFill/>
        </p:spPr>
        <p:txBody>
          <a:bodyPr wrap="square" rtlCol="0">
            <a:spAutoFit/>
          </a:bodyPr>
          <a:lstStyle/>
          <a:p>
            <a:r>
              <a:rPr lang="en-ZA" altLang="zh-CN" sz="1200" b="1" dirty="0">
                <a:latin typeface="Calibri" panose="020F0502020204030204" pitchFamily="34" charset="0"/>
                <a:cs typeface="Calibri" panose="020F0502020204030204" pitchFamily="34" charset="0"/>
              </a:rPr>
              <a:t>Light GBM Regressor</a:t>
            </a:r>
            <a:endParaRPr lang="zh-CN" altLang="en-US" sz="1200" b="1"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89D8A074-9197-4459-A326-7105D658E7CF}"/>
              </a:ext>
            </a:extLst>
          </p:cNvPr>
          <p:cNvSpPr txBox="1"/>
          <p:nvPr/>
        </p:nvSpPr>
        <p:spPr>
          <a:xfrm>
            <a:off x="3555596" y="4336378"/>
            <a:ext cx="3094990" cy="276999"/>
          </a:xfrm>
          <a:prstGeom prst="rect">
            <a:avLst/>
          </a:prstGeom>
          <a:noFill/>
        </p:spPr>
        <p:txBody>
          <a:bodyPr wrap="square" rtlCol="0">
            <a:spAutoFit/>
          </a:bodyPr>
          <a:lstStyle/>
          <a:p>
            <a:r>
              <a:rPr lang="en-ZA" altLang="zh-CN" sz="1200" b="1" dirty="0" err="1">
                <a:latin typeface="Calibri" panose="020F0502020204030204" pitchFamily="34" charset="0"/>
                <a:cs typeface="Calibri" panose="020F0502020204030204" pitchFamily="34" charset="0"/>
              </a:rPr>
              <a:t>CatBoost</a:t>
            </a:r>
            <a:r>
              <a:rPr lang="en-ZA" altLang="zh-CN" sz="1200" b="1" dirty="0">
                <a:latin typeface="Calibri" panose="020F0502020204030204" pitchFamily="34" charset="0"/>
                <a:cs typeface="Calibri" panose="020F0502020204030204" pitchFamily="34" charset="0"/>
              </a:rPr>
              <a:t> Regressor</a:t>
            </a:r>
            <a:endParaRPr lang="zh-CN" altLang="en-US" sz="1200" b="1"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0FE55945-35D1-45D0-AA7C-A25E371B5745}"/>
              </a:ext>
            </a:extLst>
          </p:cNvPr>
          <p:cNvSpPr txBox="1"/>
          <p:nvPr/>
        </p:nvSpPr>
        <p:spPr>
          <a:xfrm>
            <a:off x="5975107" y="4335743"/>
            <a:ext cx="3094990" cy="276999"/>
          </a:xfrm>
          <a:prstGeom prst="rect">
            <a:avLst/>
          </a:prstGeom>
          <a:noFill/>
        </p:spPr>
        <p:txBody>
          <a:bodyPr wrap="square" rtlCol="0">
            <a:spAutoFit/>
          </a:bodyPr>
          <a:lstStyle/>
          <a:p>
            <a:r>
              <a:rPr lang="en-ZA" altLang="zh-CN" sz="1200" b="1" dirty="0" err="1">
                <a:latin typeface="Calibri" panose="020F0502020204030204" pitchFamily="34" charset="0"/>
                <a:cs typeface="Calibri" panose="020F0502020204030204" pitchFamily="34" charset="0"/>
              </a:rPr>
              <a:t>XGBoost</a:t>
            </a:r>
            <a:r>
              <a:rPr lang="en-ZA" altLang="zh-CN" sz="1200" b="1" dirty="0">
                <a:latin typeface="Calibri" panose="020F0502020204030204" pitchFamily="34" charset="0"/>
                <a:cs typeface="Calibri" panose="020F0502020204030204" pitchFamily="34" charset="0"/>
              </a:rPr>
              <a:t> Regressor</a:t>
            </a:r>
            <a:endParaRPr lang="zh-CN" alt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75429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altLang="zh-CN" sz="1800" dirty="0">
                <a:solidFill>
                  <a:srgbClr val="C00000"/>
                </a:solidFill>
                <a:latin typeface="Calibri"/>
                <a:ea typeface="Calibri"/>
                <a:cs typeface="Calibri"/>
              </a:rPr>
              <a:t>1</a:t>
            </a:r>
            <a:r>
              <a:rPr lang="en-US" altLang="zh-CN" sz="1800" dirty="0">
                <a:solidFill>
                  <a:srgbClr val="C00000"/>
                </a:solidFill>
                <a:latin typeface="Calibri"/>
                <a:ea typeface="Calibri"/>
                <a:cs typeface="Calibri"/>
              </a:rPr>
              <a:t>991-2016 Machine Learning KNN, Random Forest, Voting Classifier</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3" name="Picture 2">
            <a:extLst>
              <a:ext uri="{FF2B5EF4-FFF2-40B4-BE49-F238E27FC236}">
                <a16:creationId xmlns:a16="http://schemas.microsoft.com/office/drawing/2014/main" id="{64AE68FF-7A9E-460C-92E8-D2565597AB99}"/>
              </a:ext>
            </a:extLst>
          </p:cNvPr>
          <p:cNvPicPr>
            <a:picLocks noChangeAspect="1"/>
          </p:cNvPicPr>
          <p:nvPr/>
        </p:nvPicPr>
        <p:blipFill>
          <a:blip r:embed="rId3"/>
          <a:stretch>
            <a:fillRect/>
          </a:stretch>
        </p:blipFill>
        <p:spPr>
          <a:xfrm>
            <a:off x="6423444" y="1777735"/>
            <a:ext cx="2491956" cy="891617"/>
          </a:xfrm>
          <a:prstGeom prst="rect">
            <a:avLst/>
          </a:prstGeom>
        </p:spPr>
      </p:pic>
      <p:pic>
        <p:nvPicPr>
          <p:cNvPr id="6" name="Picture 5">
            <a:extLst>
              <a:ext uri="{FF2B5EF4-FFF2-40B4-BE49-F238E27FC236}">
                <a16:creationId xmlns:a16="http://schemas.microsoft.com/office/drawing/2014/main" id="{A2AA776C-D042-AE75-D0A3-22B968D80507}"/>
              </a:ext>
            </a:extLst>
          </p:cNvPr>
          <p:cNvPicPr>
            <a:picLocks noChangeAspect="1"/>
          </p:cNvPicPr>
          <p:nvPr/>
        </p:nvPicPr>
        <p:blipFill>
          <a:blip r:embed="rId4"/>
          <a:stretch>
            <a:fillRect/>
          </a:stretch>
        </p:blipFill>
        <p:spPr>
          <a:xfrm>
            <a:off x="455816" y="1252123"/>
            <a:ext cx="2301439" cy="198137"/>
          </a:xfrm>
          <a:prstGeom prst="rect">
            <a:avLst/>
          </a:prstGeom>
        </p:spPr>
      </p:pic>
      <p:pic>
        <p:nvPicPr>
          <p:cNvPr id="9" name="Picture 8">
            <a:extLst>
              <a:ext uri="{FF2B5EF4-FFF2-40B4-BE49-F238E27FC236}">
                <a16:creationId xmlns:a16="http://schemas.microsoft.com/office/drawing/2014/main" id="{9A59A5E6-0CD4-AA02-50BB-A7ADD93D0F92}"/>
              </a:ext>
            </a:extLst>
          </p:cNvPr>
          <p:cNvPicPr>
            <a:picLocks noChangeAspect="1"/>
          </p:cNvPicPr>
          <p:nvPr/>
        </p:nvPicPr>
        <p:blipFill>
          <a:blip r:embed="rId5"/>
          <a:stretch>
            <a:fillRect/>
          </a:stretch>
        </p:blipFill>
        <p:spPr>
          <a:xfrm>
            <a:off x="455816" y="1815593"/>
            <a:ext cx="4732430" cy="213378"/>
          </a:xfrm>
          <a:prstGeom prst="rect">
            <a:avLst/>
          </a:prstGeom>
        </p:spPr>
      </p:pic>
      <p:sp>
        <p:nvSpPr>
          <p:cNvPr id="10" name="TextBox 9">
            <a:extLst>
              <a:ext uri="{FF2B5EF4-FFF2-40B4-BE49-F238E27FC236}">
                <a16:creationId xmlns:a16="http://schemas.microsoft.com/office/drawing/2014/main" id="{6267A745-D373-4DA3-8CC9-DDDC1C8EBD41}"/>
              </a:ext>
            </a:extLst>
          </p:cNvPr>
          <p:cNvSpPr txBox="1"/>
          <p:nvPr/>
        </p:nvSpPr>
        <p:spPr>
          <a:xfrm>
            <a:off x="391040" y="970244"/>
            <a:ext cx="5897508" cy="276999"/>
          </a:xfrm>
          <a:prstGeom prst="rect">
            <a:avLst/>
          </a:prstGeom>
          <a:noFill/>
        </p:spPr>
        <p:txBody>
          <a:bodyPr wrap="square" rtlCol="0">
            <a:spAutoFit/>
          </a:bodyPr>
          <a:lstStyle/>
          <a:p>
            <a:r>
              <a:rPr lang="en-ZA" altLang="zh-CN" sz="1200" b="1" dirty="0">
                <a:latin typeface="Calibri" panose="020F0502020204030204" pitchFamily="34" charset="0"/>
                <a:cs typeface="Calibri" panose="020F0502020204030204" pitchFamily="34" charset="0"/>
              </a:rPr>
              <a:t>Fine tuned KNN model using </a:t>
            </a:r>
            <a:r>
              <a:rPr lang="en-ZA" altLang="zh-CN" sz="1200" b="1" dirty="0" err="1">
                <a:latin typeface="Calibri" panose="020F0502020204030204" pitchFamily="34" charset="0"/>
                <a:cs typeface="Calibri" panose="020F0502020204030204" pitchFamily="34" charset="0"/>
              </a:rPr>
              <a:t>optuna</a:t>
            </a:r>
            <a:endParaRPr lang="zh-CN" altLang="en-US" sz="1200" b="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3ED564AB-EC72-497A-B951-16F6A494FC45}"/>
              </a:ext>
            </a:extLst>
          </p:cNvPr>
          <p:cNvSpPr txBox="1"/>
          <p:nvPr/>
        </p:nvSpPr>
        <p:spPr>
          <a:xfrm>
            <a:off x="391040" y="1526593"/>
            <a:ext cx="5897508" cy="276999"/>
          </a:xfrm>
          <a:prstGeom prst="rect">
            <a:avLst/>
          </a:prstGeom>
          <a:noFill/>
        </p:spPr>
        <p:txBody>
          <a:bodyPr wrap="square" rtlCol="0">
            <a:spAutoFit/>
          </a:bodyPr>
          <a:lstStyle/>
          <a:p>
            <a:r>
              <a:rPr lang="en-ZA" altLang="zh-CN" sz="1200" b="1" dirty="0">
                <a:latin typeface="Calibri" panose="020F0502020204030204" pitchFamily="34" charset="0"/>
                <a:cs typeface="Calibri" panose="020F0502020204030204" pitchFamily="34" charset="0"/>
              </a:rPr>
              <a:t>Fine tuned Random Forest model using </a:t>
            </a:r>
            <a:r>
              <a:rPr lang="en-ZA" altLang="zh-CN" sz="1200" b="1" dirty="0" err="1">
                <a:latin typeface="Calibri" panose="020F0502020204030204" pitchFamily="34" charset="0"/>
                <a:cs typeface="Calibri" panose="020F0502020204030204" pitchFamily="34" charset="0"/>
              </a:rPr>
              <a:t>optuna</a:t>
            </a:r>
            <a:endParaRPr lang="zh-CN" altLang="en-US" sz="1200" b="1" dirty="0">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ADC8EB16-A4F4-4C8A-A8E9-C52C7260C56A}"/>
              </a:ext>
            </a:extLst>
          </p:cNvPr>
          <p:cNvGrpSpPr/>
          <p:nvPr/>
        </p:nvGrpSpPr>
        <p:grpSpPr>
          <a:xfrm>
            <a:off x="284269" y="2412715"/>
            <a:ext cx="5897508" cy="2317725"/>
            <a:chOff x="977689" y="2412715"/>
            <a:chExt cx="5897508" cy="2317725"/>
          </a:xfrm>
        </p:grpSpPr>
        <p:pic>
          <p:nvPicPr>
            <p:cNvPr id="9218" name="Picture 2">
              <a:extLst>
                <a:ext uri="{FF2B5EF4-FFF2-40B4-BE49-F238E27FC236}">
                  <a16:creationId xmlns:a16="http://schemas.microsoft.com/office/drawing/2014/main" id="{BCC6A3EC-D2B5-44EE-9AC5-751D0E65EF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7689" y="2412715"/>
              <a:ext cx="2524810" cy="208152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606E6845-0614-ADDB-938D-1A3F965A0D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5452" y="2412716"/>
              <a:ext cx="2524810" cy="208152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3C20AF1-0234-4438-9646-F0DBF0C2FBF3}"/>
                </a:ext>
              </a:extLst>
            </p:cNvPr>
            <p:cNvSpPr txBox="1"/>
            <p:nvPr/>
          </p:nvSpPr>
          <p:spPr>
            <a:xfrm>
              <a:off x="977689" y="4422663"/>
              <a:ext cx="5897508" cy="307777"/>
            </a:xfrm>
            <a:prstGeom prst="rect">
              <a:avLst/>
            </a:prstGeom>
            <a:noFill/>
          </p:spPr>
          <p:txBody>
            <a:bodyPr wrap="square" rtlCol="0">
              <a:spAutoFit/>
            </a:bodyPr>
            <a:lstStyle/>
            <a:p>
              <a:r>
                <a:rPr lang="en-ZA" altLang="zh-CN" b="1" dirty="0">
                  <a:latin typeface="Calibri" panose="020F0502020204030204" pitchFamily="34" charset="0"/>
                  <a:cs typeface="Calibri" panose="020F0502020204030204" pitchFamily="34" charset="0"/>
                </a:rPr>
                <a:t>Confusion Matrix for Random Forest</a:t>
              </a:r>
              <a:endParaRPr lang="zh-CN" altLang="en-US" b="1" dirty="0">
                <a:latin typeface="Calibri" panose="020F0502020204030204" pitchFamily="34" charset="0"/>
                <a:cs typeface="Calibri" panose="020F0502020204030204" pitchFamily="34" charset="0"/>
              </a:endParaRPr>
            </a:p>
          </p:txBody>
        </p:sp>
      </p:grpSp>
      <p:sp>
        <p:nvSpPr>
          <p:cNvPr id="13" name="TextBox 12">
            <a:extLst>
              <a:ext uri="{FF2B5EF4-FFF2-40B4-BE49-F238E27FC236}">
                <a16:creationId xmlns:a16="http://schemas.microsoft.com/office/drawing/2014/main" id="{8CCB405F-30D9-492B-8DEE-F8EF9B17B2B5}"/>
              </a:ext>
            </a:extLst>
          </p:cNvPr>
          <p:cNvSpPr txBox="1"/>
          <p:nvPr/>
        </p:nvSpPr>
        <p:spPr>
          <a:xfrm>
            <a:off x="4449058" y="4422663"/>
            <a:ext cx="5897508" cy="307777"/>
          </a:xfrm>
          <a:prstGeom prst="rect">
            <a:avLst/>
          </a:prstGeom>
          <a:noFill/>
        </p:spPr>
        <p:txBody>
          <a:bodyPr wrap="square" rtlCol="0">
            <a:spAutoFit/>
          </a:bodyPr>
          <a:lstStyle/>
          <a:p>
            <a:r>
              <a:rPr lang="en-ZA" altLang="zh-CN" b="1" dirty="0">
                <a:latin typeface="Calibri" panose="020F0502020204030204" pitchFamily="34" charset="0"/>
                <a:cs typeface="Calibri" panose="020F0502020204030204" pitchFamily="34" charset="0"/>
              </a:rPr>
              <a:t>Confusion Matrix for KNN</a:t>
            </a:r>
            <a:endParaRPr lang="zh-CN" altLang="en-US" b="1"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FA6E197-E14A-4277-AC5E-A4FD01777990}"/>
              </a:ext>
            </a:extLst>
          </p:cNvPr>
          <p:cNvSpPr txBox="1"/>
          <p:nvPr/>
        </p:nvSpPr>
        <p:spPr>
          <a:xfrm>
            <a:off x="6639068" y="2903313"/>
            <a:ext cx="2276332" cy="646331"/>
          </a:xfrm>
          <a:prstGeom prst="rect">
            <a:avLst/>
          </a:prstGeom>
          <a:noFill/>
        </p:spPr>
        <p:txBody>
          <a:bodyPr wrap="square" rtlCol="0">
            <a:spAutoFit/>
          </a:bodyPr>
          <a:lstStyle/>
          <a:p>
            <a:r>
              <a:rPr lang="en-ZA" altLang="zh-CN" sz="1200" b="1" dirty="0">
                <a:latin typeface="Calibri" panose="020F0502020204030204" pitchFamily="34" charset="0"/>
                <a:cs typeface="Calibri" panose="020F0502020204030204" pitchFamily="34" charset="0"/>
              </a:rPr>
              <a:t>Out-of-Sample Performance for Soft Voting Classifier combining KNN and Random Forest</a:t>
            </a:r>
            <a:endParaRPr lang="zh-CN" alt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0153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a:ea typeface="Calibri"/>
                <a:cs typeface="Calibri"/>
              </a:rPr>
              <a:t>2017-2018 Machine Learning: </a:t>
            </a:r>
            <a:r>
              <a:rPr lang="en-US" altLang="zh-CN" sz="1800" dirty="0" err="1">
                <a:solidFill>
                  <a:srgbClr val="C00000"/>
                </a:solidFill>
                <a:latin typeface="Calibri"/>
                <a:ea typeface="Calibri"/>
                <a:cs typeface="Calibri"/>
              </a:rPr>
              <a:t>XGBoosting</a:t>
            </a:r>
            <a:endParaRPr lang="en-US" altLang="zh-CN" sz="1800" dirty="0">
              <a:solidFill>
                <a:srgbClr val="C00000"/>
              </a:solidFill>
              <a:latin typeface="Calibri"/>
              <a:ea typeface="Calibri"/>
              <a:cs typeface="Calibri"/>
            </a:endParaRP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3" name="Picture 2">
            <a:extLst>
              <a:ext uri="{FF2B5EF4-FFF2-40B4-BE49-F238E27FC236}">
                <a16:creationId xmlns:a16="http://schemas.microsoft.com/office/drawing/2014/main" id="{6BE9CE25-BBFE-7A6F-D39D-4816AB764197}"/>
              </a:ext>
            </a:extLst>
          </p:cNvPr>
          <p:cNvPicPr>
            <a:picLocks noChangeAspect="1"/>
          </p:cNvPicPr>
          <p:nvPr/>
        </p:nvPicPr>
        <p:blipFill>
          <a:blip r:embed="rId3"/>
          <a:stretch>
            <a:fillRect/>
          </a:stretch>
        </p:blipFill>
        <p:spPr>
          <a:xfrm>
            <a:off x="525791" y="1078101"/>
            <a:ext cx="2591025" cy="1493649"/>
          </a:xfrm>
          <a:prstGeom prst="rect">
            <a:avLst/>
          </a:prstGeom>
        </p:spPr>
      </p:pic>
      <p:pic>
        <p:nvPicPr>
          <p:cNvPr id="10242" name="Picture 2">
            <a:extLst>
              <a:ext uri="{FF2B5EF4-FFF2-40B4-BE49-F238E27FC236}">
                <a16:creationId xmlns:a16="http://schemas.microsoft.com/office/drawing/2014/main" id="{CCBF8436-5557-A008-C836-39D2ADE993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556" y="1022299"/>
            <a:ext cx="2643630" cy="309890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D66B203-55D9-2AB9-C40C-45F0DB0DD0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6907" y="1022299"/>
            <a:ext cx="2643630" cy="30989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FC0BF1-440F-4E12-8128-FAEB430AD8F5}"/>
              </a:ext>
            </a:extLst>
          </p:cNvPr>
          <p:cNvSpPr txBox="1"/>
          <p:nvPr/>
        </p:nvSpPr>
        <p:spPr>
          <a:xfrm>
            <a:off x="391040" y="3148835"/>
            <a:ext cx="3094990" cy="276999"/>
          </a:xfrm>
          <a:prstGeom prst="rect">
            <a:avLst/>
          </a:prstGeom>
          <a:noFill/>
        </p:spPr>
        <p:txBody>
          <a:bodyPr wrap="square" rtlCol="0">
            <a:spAutoFit/>
          </a:bodyPr>
          <a:lstStyle/>
          <a:p>
            <a:r>
              <a:rPr lang="en-ZA" altLang="zh-CN" sz="1200" b="1" dirty="0">
                <a:latin typeface="Calibri" panose="020F0502020204030204" pitchFamily="34" charset="0"/>
                <a:cs typeface="Calibri" panose="020F0502020204030204" pitchFamily="34" charset="0"/>
              </a:rPr>
              <a:t>XG boosting overfits the 2017-2018 data</a:t>
            </a:r>
            <a:endParaRPr lang="zh-CN" alt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4834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a:ea typeface="Calibri"/>
                <a:cs typeface="Calibri"/>
              </a:rPr>
              <a:t>2017-2018 Machine Learning: Light GBM</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3" name="Picture 2">
            <a:extLst>
              <a:ext uri="{FF2B5EF4-FFF2-40B4-BE49-F238E27FC236}">
                <a16:creationId xmlns:a16="http://schemas.microsoft.com/office/drawing/2014/main" id="{8E6BA164-457C-474D-A935-AB8156E14D8E}"/>
              </a:ext>
            </a:extLst>
          </p:cNvPr>
          <p:cNvPicPr>
            <a:picLocks noChangeAspect="1"/>
          </p:cNvPicPr>
          <p:nvPr/>
        </p:nvPicPr>
        <p:blipFill>
          <a:blip r:embed="rId3"/>
          <a:stretch>
            <a:fillRect/>
          </a:stretch>
        </p:blipFill>
        <p:spPr>
          <a:xfrm>
            <a:off x="457785" y="1174792"/>
            <a:ext cx="3167295" cy="1583647"/>
          </a:xfrm>
          <a:prstGeom prst="rect">
            <a:avLst/>
          </a:prstGeom>
        </p:spPr>
      </p:pic>
      <p:pic>
        <p:nvPicPr>
          <p:cNvPr id="11266" name="Picture 2">
            <a:extLst>
              <a:ext uri="{FF2B5EF4-FFF2-40B4-BE49-F238E27FC236}">
                <a16:creationId xmlns:a16="http://schemas.microsoft.com/office/drawing/2014/main" id="{9B315EA0-B057-428C-066A-18DFDB2F36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862" y="1070861"/>
            <a:ext cx="2706066" cy="317208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25A7CBB9-45E1-CD2D-FA69-00E77E2D00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1928" y="1012462"/>
            <a:ext cx="2706066" cy="31720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E0F5EA8-B6F1-4AFE-A7BE-BD7AE74A58BE}"/>
              </a:ext>
            </a:extLst>
          </p:cNvPr>
          <p:cNvSpPr txBox="1"/>
          <p:nvPr/>
        </p:nvSpPr>
        <p:spPr>
          <a:xfrm>
            <a:off x="276006" y="3362195"/>
            <a:ext cx="3094990" cy="276999"/>
          </a:xfrm>
          <a:prstGeom prst="rect">
            <a:avLst/>
          </a:prstGeom>
          <a:noFill/>
        </p:spPr>
        <p:txBody>
          <a:bodyPr wrap="square" rtlCol="0">
            <a:spAutoFit/>
          </a:bodyPr>
          <a:lstStyle/>
          <a:p>
            <a:r>
              <a:rPr lang="en-ZA" altLang="zh-CN" sz="1200" b="1" dirty="0">
                <a:latin typeface="Calibri" panose="020F0502020204030204" pitchFamily="34" charset="0"/>
                <a:cs typeface="Calibri" panose="020F0502020204030204" pitchFamily="34" charset="0"/>
              </a:rPr>
              <a:t>Light GBM failed on the 2017-2018 data</a:t>
            </a:r>
            <a:endParaRPr lang="zh-CN" alt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9644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a:ea typeface="Calibri"/>
                <a:cs typeface="Calibri"/>
              </a:rPr>
              <a:t>2017-2018 Machine Learning: KNN, Random Forest and Voting Classifier</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12290" name="Picture 2">
            <a:extLst>
              <a:ext uri="{FF2B5EF4-FFF2-40B4-BE49-F238E27FC236}">
                <a16:creationId xmlns:a16="http://schemas.microsoft.com/office/drawing/2014/main" id="{3B7497CB-570B-A205-C3ED-45CF3AAE9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244" y="1027693"/>
            <a:ext cx="2283430" cy="190866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63E3B3F5-1A57-B689-4519-759A8EE61B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9684" y="1065714"/>
            <a:ext cx="2283430" cy="18825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5E5D53-299B-18A9-1B3B-8A9385A24015}"/>
              </a:ext>
            </a:extLst>
          </p:cNvPr>
          <p:cNvPicPr>
            <a:picLocks noChangeAspect="1"/>
          </p:cNvPicPr>
          <p:nvPr/>
        </p:nvPicPr>
        <p:blipFill>
          <a:blip r:embed="rId5"/>
          <a:stretch>
            <a:fillRect/>
          </a:stretch>
        </p:blipFill>
        <p:spPr>
          <a:xfrm>
            <a:off x="4053716" y="4481381"/>
            <a:ext cx="4694327" cy="228620"/>
          </a:xfrm>
          <a:prstGeom prst="rect">
            <a:avLst/>
          </a:prstGeom>
        </p:spPr>
      </p:pic>
      <p:pic>
        <p:nvPicPr>
          <p:cNvPr id="6" name="Picture 5">
            <a:extLst>
              <a:ext uri="{FF2B5EF4-FFF2-40B4-BE49-F238E27FC236}">
                <a16:creationId xmlns:a16="http://schemas.microsoft.com/office/drawing/2014/main" id="{A430F727-D90D-916F-0F43-516B8CCFE8E8}"/>
              </a:ext>
            </a:extLst>
          </p:cNvPr>
          <p:cNvPicPr>
            <a:picLocks noChangeAspect="1"/>
          </p:cNvPicPr>
          <p:nvPr/>
        </p:nvPicPr>
        <p:blipFill>
          <a:blip r:embed="rId6"/>
          <a:stretch>
            <a:fillRect/>
          </a:stretch>
        </p:blipFill>
        <p:spPr>
          <a:xfrm>
            <a:off x="3983269" y="4092912"/>
            <a:ext cx="2339543" cy="205758"/>
          </a:xfrm>
          <a:prstGeom prst="rect">
            <a:avLst/>
          </a:prstGeom>
        </p:spPr>
      </p:pic>
      <p:pic>
        <p:nvPicPr>
          <p:cNvPr id="9" name="Picture 8">
            <a:extLst>
              <a:ext uri="{FF2B5EF4-FFF2-40B4-BE49-F238E27FC236}">
                <a16:creationId xmlns:a16="http://schemas.microsoft.com/office/drawing/2014/main" id="{0262FA33-1F43-3C84-6C4D-017D1A6D3AF5}"/>
              </a:ext>
            </a:extLst>
          </p:cNvPr>
          <p:cNvPicPr>
            <a:picLocks noChangeAspect="1"/>
          </p:cNvPicPr>
          <p:nvPr/>
        </p:nvPicPr>
        <p:blipFill>
          <a:blip r:embed="rId7"/>
          <a:stretch>
            <a:fillRect/>
          </a:stretch>
        </p:blipFill>
        <p:spPr>
          <a:xfrm>
            <a:off x="3972388" y="3660104"/>
            <a:ext cx="2141406" cy="129551"/>
          </a:xfrm>
          <a:prstGeom prst="rect">
            <a:avLst/>
          </a:prstGeom>
        </p:spPr>
      </p:pic>
      <p:pic>
        <p:nvPicPr>
          <p:cNvPr id="11" name="Picture 10">
            <a:extLst>
              <a:ext uri="{FF2B5EF4-FFF2-40B4-BE49-F238E27FC236}">
                <a16:creationId xmlns:a16="http://schemas.microsoft.com/office/drawing/2014/main" id="{C57EB97A-4021-6230-0BAE-3BB648B07D9F}"/>
              </a:ext>
            </a:extLst>
          </p:cNvPr>
          <p:cNvPicPr>
            <a:picLocks noChangeAspect="1"/>
          </p:cNvPicPr>
          <p:nvPr/>
        </p:nvPicPr>
        <p:blipFill>
          <a:blip r:embed="rId8"/>
          <a:stretch>
            <a:fillRect/>
          </a:stretch>
        </p:blipFill>
        <p:spPr>
          <a:xfrm>
            <a:off x="540099" y="1065714"/>
            <a:ext cx="2571575" cy="1512262"/>
          </a:xfrm>
          <a:prstGeom prst="rect">
            <a:avLst/>
          </a:prstGeom>
        </p:spPr>
      </p:pic>
      <p:pic>
        <p:nvPicPr>
          <p:cNvPr id="13" name="Picture 12">
            <a:extLst>
              <a:ext uri="{FF2B5EF4-FFF2-40B4-BE49-F238E27FC236}">
                <a16:creationId xmlns:a16="http://schemas.microsoft.com/office/drawing/2014/main" id="{A643F336-72A0-9D60-F656-E32AC60A9B76}"/>
              </a:ext>
            </a:extLst>
          </p:cNvPr>
          <p:cNvPicPr>
            <a:picLocks noChangeAspect="1"/>
          </p:cNvPicPr>
          <p:nvPr/>
        </p:nvPicPr>
        <p:blipFill>
          <a:blip r:embed="rId9"/>
          <a:stretch>
            <a:fillRect/>
          </a:stretch>
        </p:blipFill>
        <p:spPr>
          <a:xfrm>
            <a:off x="444412" y="2881043"/>
            <a:ext cx="3017782" cy="1828958"/>
          </a:xfrm>
          <a:prstGeom prst="rect">
            <a:avLst/>
          </a:prstGeom>
        </p:spPr>
      </p:pic>
      <p:sp>
        <p:nvSpPr>
          <p:cNvPr id="14" name="TextBox 13">
            <a:extLst>
              <a:ext uri="{FF2B5EF4-FFF2-40B4-BE49-F238E27FC236}">
                <a16:creationId xmlns:a16="http://schemas.microsoft.com/office/drawing/2014/main" id="{DC7B298C-7E0E-43A8-B7D7-B92F0200F055}"/>
              </a:ext>
            </a:extLst>
          </p:cNvPr>
          <p:cNvSpPr txBox="1"/>
          <p:nvPr/>
        </p:nvSpPr>
        <p:spPr>
          <a:xfrm>
            <a:off x="3368491" y="797292"/>
            <a:ext cx="5897508" cy="307777"/>
          </a:xfrm>
          <a:prstGeom prst="rect">
            <a:avLst/>
          </a:prstGeom>
          <a:noFill/>
        </p:spPr>
        <p:txBody>
          <a:bodyPr wrap="square" rtlCol="0">
            <a:spAutoFit/>
          </a:bodyPr>
          <a:lstStyle/>
          <a:p>
            <a:r>
              <a:rPr lang="en-ZA" altLang="zh-CN" b="1" dirty="0">
                <a:latin typeface="Calibri" panose="020F0502020204030204" pitchFamily="34" charset="0"/>
                <a:cs typeface="Calibri" panose="020F0502020204030204" pitchFamily="34" charset="0"/>
              </a:rPr>
              <a:t>Confusion Matrix for Random Forest</a:t>
            </a:r>
            <a:endParaRPr lang="zh-CN" altLang="en-US" b="1"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B014C456-B631-4666-B58C-62CE942004F8}"/>
              </a:ext>
            </a:extLst>
          </p:cNvPr>
          <p:cNvSpPr txBox="1"/>
          <p:nvPr/>
        </p:nvSpPr>
        <p:spPr>
          <a:xfrm>
            <a:off x="6317245" y="812480"/>
            <a:ext cx="5897508" cy="307777"/>
          </a:xfrm>
          <a:prstGeom prst="rect">
            <a:avLst/>
          </a:prstGeom>
          <a:noFill/>
        </p:spPr>
        <p:txBody>
          <a:bodyPr wrap="square" rtlCol="0">
            <a:spAutoFit/>
          </a:bodyPr>
          <a:lstStyle/>
          <a:p>
            <a:r>
              <a:rPr lang="en-ZA" altLang="zh-CN" b="1" dirty="0">
                <a:latin typeface="Calibri" panose="020F0502020204030204" pitchFamily="34" charset="0"/>
                <a:cs typeface="Calibri" panose="020F0502020204030204" pitchFamily="34" charset="0"/>
              </a:rPr>
              <a:t>Confusion Matrix for Random Forest</a:t>
            </a:r>
            <a:endParaRPr lang="zh-CN" altLang="en-US" b="1"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F0F52BE9-8026-4490-9F31-89BCC6ABF41E}"/>
              </a:ext>
            </a:extLst>
          </p:cNvPr>
          <p:cNvSpPr txBox="1"/>
          <p:nvPr/>
        </p:nvSpPr>
        <p:spPr>
          <a:xfrm>
            <a:off x="3983269" y="3803776"/>
            <a:ext cx="5897508" cy="276999"/>
          </a:xfrm>
          <a:prstGeom prst="rect">
            <a:avLst/>
          </a:prstGeom>
          <a:noFill/>
        </p:spPr>
        <p:txBody>
          <a:bodyPr wrap="square" rtlCol="0">
            <a:spAutoFit/>
          </a:bodyPr>
          <a:lstStyle/>
          <a:p>
            <a:r>
              <a:rPr lang="en-ZA" altLang="zh-CN" sz="1200" b="1" dirty="0">
                <a:latin typeface="Calibri" panose="020F0502020204030204" pitchFamily="34" charset="0"/>
                <a:cs typeface="Calibri" panose="020F0502020204030204" pitchFamily="34" charset="0"/>
              </a:rPr>
              <a:t>Fine tuned KNN model using </a:t>
            </a:r>
            <a:r>
              <a:rPr lang="en-ZA" altLang="zh-CN" sz="1200" b="1" dirty="0" err="1">
                <a:latin typeface="Calibri" panose="020F0502020204030204" pitchFamily="34" charset="0"/>
                <a:cs typeface="Calibri" panose="020F0502020204030204" pitchFamily="34" charset="0"/>
              </a:rPr>
              <a:t>optuna</a:t>
            </a:r>
            <a:endParaRPr lang="zh-CN" altLang="en-US" sz="1200" b="1"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65F5D5FB-119D-4D89-A630-11F9DEE45659}"/>
              </a:ext>
            </a:extLst>
          </p:cNvPr>
          <p:cNvSpPr txBox="1"/>
          <p:nvPr/>
        </p:nvSpPr>
        <p:spPr>
          <a:xfrm>
            <a:off x="3983269" y="4236785"/>
            <a:ext cx="5897508" cy="276999"/>
          </a:xfrm>
          <a:prstGeom prst="rect">
            <a:avLst/>
          </a:prstGeom>
          <a:noFill/>
        </p:spPr>
        <p:txBody>
          <a:bodyPr wrap="square" rtlCol="0">
            <a:spAutoFit/>
          </a:bodyPr>
          <a:lstStyle/>
          <a:p>
            <a:r>
              <a:rPr lang="en-ZA" altLang="zh-CN" sz="1200" b="1" dirty="0">
                <a:latin typeface="Calibri" panose="020F0502020204030204" pitchFamily="34" charset="0"/>
                <a:cs typeface="Calibri" panose="020F0502020204030204" pitchFamily="34" charset="0"/>
              </a:rPr>
              <a:t>Fine tuned Random Forest model using </a:t>
            </a:r>
            <a:r>
              <a:rPr lang="en-ZA" altLang="zh-CN" sz="1200" b="1" dirty="0" err="1">
                <a:latin typeface="Calibri" panose="020F0502020204030204" pitchFamily="34" charset="0"/>
                <a:cs typeface="Calibri" panose="020F0502020204030204" pitchFamily="34" charset="0"/>
              </a:rPr>
              <a:t>optuna</a:t>
            </a:r>
            <a:endParaRPr lang="zh-CN" altLang="en-US" sz="1200" b="1"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D2643075-DF8D-44AC-AA35-1AE7263197DC}"/>
              </a:ext>
            </a:extLst>
          </p:cNvPr>
          <p:cNvSpPr txBox="1"/>
          <p:nvPr/>
        </p:nvSpPr>
        <p:spPr>
          <a:xfrm>
            <a:off x="3959640" y="3201470"/>
            <a:ext cx="3444335" cy="461665"/>
          </a:xfrm>
          <a:prstGeom prst="rect">
            <a:avLst/>
          </a:prstGeom>
          <a:noFill/>
        </p:spPr>
        <p:txBody>
          <a:bodyPr wrap="square" rtlCol="0">
            <a:spAutoFit/>
          </a:bodyPr>
          <a:lstStyle/>
          <a:p>
            <a:r>
              <a:rPr lang="en-ZA" altLang="zh-CN" sz="1200" b="1" dirty="0">
                <a:latin typeface="Calibri" panose="020F0502020204030204" pitchFamily="34" charset="0"/>
                <a:cs typeface="Calibri" panose="020F0502020204030204" pitchFamily="34" charset="0"/>
              </a:rPr>
              <a:t>Out-of-Sample F1 Score for Soft Voting Classifier combining KNN and Random Forest</a:t>
            </a:r>
            <a:endParaRPr lang="zh-CN" alt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0532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panose="020F0502020204030204" pitchFamily="34" charset="0"/>
                <a:ea typeface="Calibri" panose="020F0502020204030204" pitchFamily="34" charset="0"/>
                <a:cs typeface="Calibri" panose="020F0502020204030204" pitchFamily="34" charset="0"/>
              </a:rPr>
              <a:t>Introduction and Value of the Project</a:t>
            </a:r>
          </a:p>
        </p:txBody>
      </p:sp>
      <p:sp>
        <p:nvSpPr>
          <p:cNvPr id="2" name="TextBox 1">
            <a:extLst>
              <a:ext uri="{FF2B5EF4-FFF2-40B4-BE49-F238E27FC236}">
                <a16:creationId xmlns:a16="http://schemas.microsoft.com/office/drawing/2014/main" id="{B923FBEF-DEAA-C19E-C163-01249470C7AD}"/>
              </a:ext>
            </a:extLst>
          </p:cNvPr>
          <p:cNvSpPr txBox="1"/>
          <p:nvPr/>
        </p:nvSpPr>
        <p:spPr>
          <a:xfrm>
            <a:off x="1686560" y="1063645"/>
            <a:ext cx="7000240" cy="1508105"/>
          </a:xfrm>
          <a:prstGeom prst="rect">
            <a:avLst/>
          </a:prstGeom>
          <a:noFill/>
          <a:ln>
            <a:solidFill>
              <a:schemeClr val="accent1"/>
            </a:solidFill>
            <a:prstDash val="lgDash"/>
          </a:ln>
        </p:spPr>
        <p:txBody>
          <a:bodyPr wrap="square" rtlCol="0">
            <a:spAutoFit/>
          </a:bodyPr>
          <a:lstStyle/>
          <a:p>
            <a:pPr lvl="2">
              <a:spcBef>
                <a:spcPts val="1200"/>
              </a:spcBef>
              <a:buFont typeface="Arial" panose="020B0604020202020204" pitchFamily="34" charset="0"/>
              <a:buChar char="•"/>
            </a:pPr>
            <a:r>
              <a:rPr lang="zh-CN" altLang="en-US" sz="1200" b="1" dirty="0">
                <a:solidFill>
                  <a:srgbClr val="0D0D0D"/>
                </a:solidFill>
                <a:latin typeface="Calibri" panose="020F0502020204030204" pitchFamily="34" charset="0"/>
                <a:cs typeface="Calibri" panose="020F0502020204030204" pitchFamily="34" charset="0"/>
              </a:rPr>
              <a:t> </a:t>
            </a:r>
            <a:r>
              <a:rPr lang="en-US" altLang="zh-CN" sz="1200" b="1" dirty="0">
                <a:solidFill>
                  <a:srgbClr val="0D0D0D"/>
                </a:solidFill>
                <a:latin typeface="Calibri" panose="020F0502020204030204" pitchFamily="34" charset="0"/>
                <a:ea typeface="Calibri" panose="020F0502020204030204" pitchFamily="34" charset="0"/>
                <a:cs typeface="Calibri" panose="020F0502020204030204" pitchFamily="34" charset="0"/>
              </a:rPr>
              <a:t>One heterosexual couple out of 6 has difficulty conceiving babies and need to receive infertility treatment</a:t>
            </a:r>
            <a:endParaRPr lang="en-CA"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algn="l">
              <a:spcBef>
                <a:spcPts val="1200"/>
              </a:spcBef>
              <a:buFont typeface="Arial" panose="020B0604020202020204" pitchFamily="34" charset="0"/>
              <a:buChar char="•"/>
            </a:pPr>
            <a:r>
              <a:rPr lang="zh-CN" altLang="en-US" sz="1200" b="1" i="0" dirty="0">
                <a:solidFill>
                  <a:srgbClr val="0D0D0D"/>
                </a:solidFill>
                <a:effectLst/>
                <a:latin typeface="Calibri" panose="020F0502020204030204" pitchFamily="34" charset="0"/>
                <a:cs typeface="Calibri" panose="020F0502020204030204" pitchFamily="34" charset="0"/>
              </a:rPr>
              <a:t> </a:t>
            </a:r>
            <a:r>
              <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It is the right of </a:t>
            </a:r>
            <a:r>
              <a:rPr lang="en-US" altLang="zh-CN" sz="1200" b="1" dirty="0">
                <a:solidFill>
                  <a:srgbClr val="0D0D0D"/>
                </a:solidFill>
                <a:latin typeface="Calibri" panose="020F0502020204030204" pitchFamily="34" charset="0"/>
                <a:ea typeface="Calibri" panose="020F0502020204030204" pitchFamily="34" charset="0"/>
                <a:cs typeface="Calibri" panose="020F0502020204030204" pitchFamily="34" charset="0"/>
              </a:rPr>
              <a:t>all </a:t>
            </a:r>
            <a:r>
              <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couples and individuals  </a:t>
            </a:r>
            <a:r>
              <a:rPr lang="en-US" altLang="zh-CN" sz="1200" b="1" dirty="0">
                <a:solidFill>
                  <a:srgbClr val="0D0D0D"/>
                </a:solidFill>
                <a:latin typeface="Calibri" panose="020F0502020204030204" pitchFamily="34" charset="0"/>
                <a:ea typeface="Calibri" panose="020F0502020204030204" pitchFamily="34" charset="0"/>
                <a:cs typeface="Calibri" panose="020F0502020204030204" pitchFamily="34" charset="0"/>
              </a:rPr>
              <a:t>to have children through  In-Vitro Fertilization (IVF)</a:t>
            </a:r>
            <a:endParaRPr lang="en-CA"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algn="l">
              <a:spcBef>
                <a:spcPts val="1200"/>
              </a:spcBef>
              <a:buFont typeface="Arial" panose="020B0604020202020204" pitchFamily="34" charset="0"/>
              <a:buChar char="•"/>
            </a:pPr>
            <a:r>
              <a:rPr lang="zh-CN" altLang="en-US" sz="1200" b="1" i="0" dirty="0">
                <a:solidFill>
                  <a:srgbClr val="0D0D0D"/>
                </a:solidFill>
                <a:effectLst/>
                <a:latin typeface="Calibri" panose="020F0502020204030204" pitchFamily="34" charset="0"/>
                <a:cs typeface="Calibri" panose="020F0502020204030204" pitchFamily="34" charset="0"/>
              </a:rPr>
              <a:t> </a:t>
            </a:r>
            <a:r>
              <a:rPr lang="en-US"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Global fertility decline is threatening the sustainability of economy and survival of the human species. The total fertility rate (TFR) globally has reduced from around 5 children for each female in 1950 to 2.2 children in 2021, </a:t>
            </a:r>
            <a:r>
              <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below the TFR rate  of 2.1 births per female. Half the nations have fertility rate below 2.1 (Institute for Health Metrics and Evaluation, 2024)</a:t>
            </a:r>
            <a:endParaRPr lang="en-CA"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0B176FF7-3A80-9324-9B92-11885C6B88BE}"/>
              </a:ext>
            </a:extLst>
          </p:cNvPr>
          <p:cNvSpPr txBox="1"/>
          <p:nvPr/>
        </p:nvSpPr>
        <p:spPr>
          <a:xfrm>
            <a:off x="1686560" y="2826726"/>
            <a:ext cx="7000240" cy="1692771"/>
          </a:xfrm>
          <a:prstGeom prst="rect">
            <a:avLst/>
          </a:prstGeom>
          <a:noFill/>
          <a:ln>
            <a:solidFill>
              <a:schemeClr val="accent1"/>
            </a:solidFill>
            <a:prstDash val="lgDash"/>
          </a:ln>
        </p:spPr>
        <p:txBody>
          <a:bodyPr wrap="square">
            <a:spAutoFit/>
          </a:bodyPr>
          <a:lstStyle/>
          <a:p>
            <a:pPr algn="l">
              <a:spcBef>
                <a:spcPts val="1200"/>
              </a:spcBef>
              <a:buFont typeface="Arial" panose="020B0604020202020204" pitchFamily="34" charset="0"/>
              <a:buChar char="•"/>
            </a:pPr>
            <a:r>
              <a:rPr lang="zh-CN" altLang="en-US" sz="1200" b="1" i="0" dirty="0">
                <a:solidFill>
                  <a:srgbClr val="0D0D0D"/>
                </a:solidFill>
                <a:effectLst/>
                <a:latin typeface="Calibri" panose="020F0502020204030204" pitchFamily="34" charset="0"/>
                <a:cs typeface="Calibri" panose="020F0502020204030204" pitchFamily="34" charset="0"/>
              </a:rPr>
              <a:t> </a:t>
            </a:r>
            <a:r>
              <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Understand the publicly available UK Human Fertilization &amp; Embryology Authority (HFEA) data which contains the </a:t>
            </a:r>
            <a:r>
              <a:rPr lang="en-US" altLang="zh-CN" sz="1200" b="1" dirty="0">
                <a:solidFill>
                  <a:srgbClr val="0D0D0D"/>
                </a:solidFill>
                <a:latin typeface="Calibri" panose="020F0502020204030204" pitchFamily="34" charset="0"/>
                <a:ea typeface="Calibri" panose="020F0502020204030204" pitchFamily="34" charset="0"/>
                <a:cs typeface="Calibri" panose="020F0502020204030204" pitchFamily="34" charset="0"/>
              </a:rPr>
              <a:t>results of IVF outcome from 1991 when the database started until 2018 (last year when data publicly available), advise on whether the paid version of database is worth purchasing </a:t>
            </a:r>
            <a:endPar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a:spcBef>
                <a:spcPts val="1200"/>
              </a:spcBef>
              <a:buFont typeface="Arial" panose="020B0604020202020204" pitchFamily="34" charset="0"/>
              <a:buChar char="•"/>
            </a:pPr>
            <a:r>
              <a:rPr lang="en-US" altLang="zh-CN" sz="1200" b="1" dirty="0">
                <a:solidFill>
                  <a:srgbClr val="0D0D0D"/>
                </a:solidFill>
                <a:latin typeface="Calibri" panose="020F0502020204030204" pitchFamily="34" charset="0"/>
                <a:ea typeface="Calibri" panose="020F0502020204030204" pitchFamily="34" charset="0"/>
                <a:cs typeface="Calibri" panose="020F0502020204030204" pitchFamily="34" charset="0"/>
              </a:rPr>
              <a:t> Analyze the interactions between male age and treatment-specific factors and their impact on cycle/treatment outcomes</a:t>
            </a:r>
          </a:p>
          <a:p>
            <a:pPr>
              <a:spcBef>
                <a:spcPts val="1200"/>
              </a:spcBef>
              <a:buFont typeface="Arial" panose="020B0604020202020204" pitchFamily="34" charset="0"/>
              <a:buChar char="•"/>
            </a:pPr>
            <a:r>
              <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Draw insights to </a:t>
            </a:r>
            <a:r>
              <a:rPr lang="en-US" altLang="zh-CN" sz="1200" b="1" dirty="0">
                <a:solidFill>
                  <a:srgbClr val="0D0D0D"/>
                </a:solidFill>
                <a:latin typeface="Calibri" panose="020F0502020204030204" pitchFamily="34" charset="0"/>
                <a:ea typeface="Calibri" panose="020F0502020204030204" pitchFamily="34" charset="0"/>
                <a:cs typeface="Calibri" panose="020F0502020204030204" pitchFamily="34" charset="0"/>
              </a:rPr>
              <a:t>inspire more academic research by employed researchers and to </a:t>
            </a:r>
            <a:r>
              <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better serve the community of </a:t>
            </a:r>
            <a:r>
              <a:rPr lang="en-US" altLang="zh-CN" sz="1200" b="1" i="0" dirty="0" err="1">
                <a:solidFill>
                  <a:srgbClr val="0D0D0D"/>
                </a:solidFill>
                <a:effectLst/>
                <a:latin typeface="Calibri" panose="020F0502020204030204" pitchFamily="34" charset="0"/>
                <a:ea typeface="Calibri" panose="020F0502020204030204" pitchFamily="34" charset="0"/>
                <a:cs typeface="Calibri" panose="020F0502020204030204" pitchFamily="34" charset="0"/>
              </a:rPr>
              <a:t>OriginElle</a:t>
            </a:r>
            <a:r>
              <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Fertility Center </a:t>
            </a:r>
          </a:p>
        </p:txBody>
      </p:sp>
      <p:graphicFrame>
        <p:nvGraphicFramePr>
          <p:cNvPr id="6" name="Diagram 5">
            <a:extLst>
              <a:ext uri="{FF2B5EF4-FFF2-40B4-BE49-F238E27FC236}">
                <a16:creationId xmlns:a16="http://schemas.microsoft.com/office/drawing/2014/main" id="{DAC2DBB8-27FF-3687-B6D8-4D26023E6F23}"/>
              </a:ext>
            </a:extLst>
          </p:cNvPr>
          <p:cNvGraphicFramePr/>
          <p:nvPr>
            <p:extLst>
              <p:ext uri="{D42A27DB-BD31-4B8C-83A1-F6EECF244321}">
                <p14:modId xmlns:p14="http://schemas.microsoft.com/office/powerpoint/2010/main" val="1342960774"/>
              </p:ext>
            </p:extLst>
          </p:nvPr>
        </p:nvGraphicFramePr>
        <p:xfrm>
          <a:off x="203200" y="706628"/>
          <a:ext cx="1391920" cy="39456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04120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Data Overview</a:t>
            </a:r>
          </a:p>
        </p:txBody>
      </p:sp>
      <p:graphicFrame>
        <p:nvGraphicFramePr>
          <p:cNvPr id="10" name="Diagram 9">
            <a:extLst>
              <a:ext uri="{FF2B5EF4-FFF2-40B4-BE49-F238E27FC236}">
                <a16:creationId xmlns:a16="http://schemas.microsoft.com/office/drawing/2014/main" id="{AE4A8C08-6494-B028-2A10-F1BE2FB40021}"/>
              </a:ext>
            </a:extLst>
          </p:cNvPr>
          <p:cNvGraphicFramePr/>
          <p:nvPr>
            <p:extLst>
              <p:ext uri="{D42A27DB-BD31-4B8C-83A1-F6EECF244321}">
                <p14:modId xmlns:p14="http://schemas.microsoft.com/office/powerpoint/2010/main" val="673177562"/>
              </p:ext>
            </p:extLst>
          </p:nvPr>
        </p:nvGraphicFramePr>
        <p:xfrm>
          <a:off x="5149515" y="915090"/>
          <a:ext cx="3427044" cy="3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7" name="TextBox 36">
            <a:extLst>
              <a:ext uri="{FF2B5EF4-FFF2-40B4-BE49-F238E27FC236}">
                <a16:creationId xmlns:a16="http://schemas.microsoft.com/office/drawing/2014/main" id="{6861C457-9B69-0D9A-D58F-EF162F547C67}"/>
              </a:ext>
            </a:extLst>
          </p:cNvPr>
          <p:cNvSpPr txBox="1"/>
          <p:nvPr/>
        </p:nvSpPr>
        <p:spPr>
          <a:xfrm>
            <a:off x="359749" y="4717888"/>
            <a:ext cx="7325352" cy="261610"/>
          </a:xfrm>
          <a:prstGeom prst="rect">
            <a:avLst/>
          </a:prstGeom>
          <a:noFill/>
        </p:spPr>
        <p:txBody>
          <a:bodyPr wrap="square">
            <a:spAutoFit/>
          </a:bodyPr>
          <a:lstStyle/>
          <a:p>
            <a:r>
              <a:rPr lang="en-US" altLang="zh-CN" sz="1050" b="1" i="0" u="sng" dirty="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Data Source: https://www.hfea.gov.uk/about-us/publications/research-and-data/</a:t>
            </a:r>
            <a:endParaRPr lang="zh-CN" altLang="en-US" sz="1050" b="1" dirty="0">
              <a:solidFill>
                <a:schemeClr val="tx1"/>
              </a:solidFill>
              <a:latin typeface="Calibri" panose="020F0502020204030204" pitchFamily="34" charset="0"/>
              <a:cs typeface="Calibri" panose="020F0502020204030204" pitchFamily="34" charset="0"/>
            </a:endParaRPr>
          </a:p>
        </p:txBody>
      </p:sp>
      <p:grpSp>
        <p:nvGrpSpPr>
          <p:cNvPr id="18" name="Group 17">
            <a:extLst>
              <a:ext uri="{FF2B5EF4-FFF2-40B4-BE49-F238E27FC236}">
                <a16:creationId xmlns:a16="http://schemas.microsoft.com/office/drawing/2014/main" id="{F129FC62-58A5-5D65-B67F-8B78567E2F08}"/>
              </a:ext>
            </a:extLst>
          </p:cNvPr>
          <p:cNvGrpSpPr/>
          <p:nvPr/>
        </p:nvGrpSpPr>
        <p:grpSpPr>
          <a:xfrm>
            <a:off x="148104" y="1471753"/>
            <a:ext cx="8060527" cy="2618905"/>
            <a:chOff x="148104" y="1471753"/>
            <a:chExt cx="8060527" cy="2618905"/>
          </a:xfrm>
        </p:grpSpPr>
        <p:grpSp>
          <p:nvGrpSpPr>
            <p:cNvPr id="35" name="Group 34">
              <a:extLst>
                <a:ext uri="{FF2B5EF4-FFF2-40B4-BE49-F238E27FC236}">
                  <a16:creationId xmlns:a16="http://schemas.microsoft.com/office/drawing/2014/main" id="{8B36ACC4-3A25-1AE9-50B1-F7ED63D52F57}"/>
                </a:ext>
              </a:extLst>
            </p:cNvPr>
            <p:cNvGrpSpPr/>
            <p:nvPr/>
          </p:nvGrpSpPr>
          <p:grpSpPr>
            <a:xfrm>
              <a:off x="148104" y="1471753"/>
              <a:ext cx="8060527" cy="2618905"/>
              <a:chOff x="148104" y="1471753"/>
              <a:chExt cx="8060527" cy="2618905"/>
            </a:xfrm>
          </p:grpSpPr>
          <p:sp>
            <p:nvSpPr>
              <p:cNvPr id="12" name="TextBox 11">
                <a:extLst>
                  <a:ext uri="{FF2B5EF4-FFF2-40B4-BE49-F238E27FC236}">
                    <a16:creationId xmlns:a16="http://schemas.microsoft.com/office/drawing/2014/main" id="{D03D4724-7BBE-52AE-BF6D-03E70368EB6B}"/>
                  </a:ext>
                </a:extLst>
              </p:cNvPr>
              <p:cNvSpPr txBox="1"/>
              <p:nvPr/>
            </p:nvSpPr>
            <p:spPr>
              <a:xfrm>
                <a:off x="3497770" y="2006349"/>
                <a:ext cx="1356357" cy="230832"/>
              </a:xfrm>
              <a:prstGeom prst="rect">
                <a:avLst/>
              </a:prstGeom>
              <a:noFill/>
            </p:spPr>
            <p:txBody>
              <a:bodyPr wrap="square">
                <a:spAutoFit/>
              </a:bodyPr>
              <a:lstStyle/>
              <a:p>
                <a:r>
                  <a:rPr lang="en-US" altLang="zh-CN" sz="9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1135903 cycles</a:t>
                </a:r>
                <a:endParaRPr lang="zh-CN" altLang="en-US" sz="900" b="1" dirty="0">
                  <a:solidFill>
                    <a:schemeClr val="tx1"/>
                  </a:solidFill>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72A6CD1E-F459-F20C-949E-9814C43120A2}"/>
                  </a:ext>
                </a:extLst>
              </p:cNvPr>
              <p:cNvGrpSpPr/>
              <p:nvPr/>
            </p:nvGrpSpPr>
            <p:grpSpPr>
              <a:xfrm>
                <a:off x="148104" y="1471753"/>
                <a:ext cx="5228414" cy="2618905"/>
                <a:chOff x="-513180" y="1239265"/>
                <a:chExt cx="5855372" cy="2618905"/>
              </a:xfrm>
            </p:grpSpPr>
            <p:pic>
              <p:nvPicPr>
                <p:cNvPr id="3" name="Picture 2">
                  <a:extLst>
                    <a:ext uri="{FF2B5EF4-FFF2-40B4-BE49-F238E27FC236}">
                      <a16:creationId xmlns:a16="http://schemas.microsoft.com/office/drawing/2014/main" id="{7AC97DB5-3815-9A09-4985-CD96DEA0CE71}"/>
                    </a:ext>
                  </a:extLst>
                </p:cNvPr>
                <p:cNvPicPr>
                  <a:picLocks noChangeAspect="1"/>
                </p:cNvPicPr>
                <p:nvPr/>
              </p:nvPicPr>
              <p:blipFill>
                <a:blip r:embed="rId9"/>
                <a:stretch>
                  <a:fillRect/>
                </a:stretch>
              </p:blipFill>
              <p:spPr>
                <a:xfrm>
                  <a:off x="567441" y="1264849"/>
                  <a:ext cx="1661304" cy="1638442"/>
                </a:xfrm>
                <a:prstGeom prst="rect">
                  <a:avLst/>
                </a:prstGeom>
              </p:spPr>
            </p:pic>
            <p:pic>
              <p:nvPicPr>
                <p:cNvPr id="7" name="Picture 6">
                  <a:extLst>
                    <a:ext uri="{FF2B5EF4-FFF2-40B4-BE49-F238E27FC236}">
                      <a16:creationId xmlns:a16="http://schemas.microsoft.com/office/drawing/2014/main" id="{EB1C63BB-B32E-8F90-CFAB-FFA12285A6E9}"/>
                    </a:ext>
                  </a:extLst>
                </p:cNvPr>
                <p:cNvPicPr>
                  <a:picLocks noChangeAspect="1"/>
                </p:cNvPicPr>
                <p:nvPr/>
              </p:nvPicPr>
              <p:blipFill>
                <a:blip r:embed="rId10"/>
                <a:stretch>
                  <a:fillRect/>
                </a:stretch>
              </p:blipFill>
              <p:spPr>
                <a:xfrm>
                  <a:off x="567441" y="3405492"/>
                  <a:ext cx="1386960" cy="213378"/>
                </a:xfrm>
                <a:prstGeom prst="rect">
                  <a:avLst/>
                </a:prstGeom>
              </p:spPr>
            </p:pic>
            <p:cxnSp>
              <p:nvCxnSpPr>
                <p:cNvPr id="6" name="Straight Arrow Connector 5">
                  <a:extLst>
                    <a:ext uri="{FF2B5EF4-FFF2-40B4-BE49-F238E27FC236}">
                      <a16:creationId xmlns:a16="http://schemas.microsoft.com/office/drawing/2014/main" id="{3D9CAD79-C386-4569-B1C3-98CCE8F62100}"/>
                    </a:ext>
                  </a:extLst>
                </p:cNvPr>
                <p:cNvCxnSpPr>
                  <a:cxnSpLocks/>
                  <a:stCxn id="3" idx="3"/>
                </p:cNvCxnSpPr>
                <p:nvPr/>
              </p:nvCxnSpPr>
              <p:spPr>
                <a:xfrm>
                  <a:off x="2228746" y="2084070"/>
                  <a:ext cx="9779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ACF8B45-7F04-F01A-2EB7-4F1DC203A801}"/>
                    </a:ext>
                  </a:extLst>
                </p:cNvPr>
                <p:cNvCxnSpPr>
                  <a:cxnSpLocks/>
                </p:cNvCxnSpPr>
                <p:nvPr/>
              </p:nvCxnSpPr>
              <p:spPr>
                <a:xfrm>
                  <a:off x="2100394" y="3513569"/>
                  <a:ext cx="4544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1C95D4D-04BE-DC62-20C7-A87C1A4F03BF}"/>
                    </a:ext>
                  </a:extLst>
                </p:cNvPr>
                <p:cNvPicPr>
                  <a:picLocks noChangeAspect="1"/>
                </p:cNvPicPr>
                <p:nvPr/>
              </p:nvPicPr>
              <p:blipFill>
                <a:blip r:embed="rId11"/>
                <a:stretch>
                  <a:fillRect/>
                </a:stretch>
              </p:blipFill>
              <p:spPr>
                <a:xfrm>
                  <a:off x="3206654" y="1991360"/>
                  <a:ext cx="1234547" cy="205758"/>
                </a:xfrm>
                <a:prstGeom prst="rect">
                  <a:avLst/>
                </a:prstGeom>
              </p:spPr>
            </p:pic>
            <p:pic>
              <p:nvPicPr>
                <p:cNvPr id="15" name="Picture 14">
                  <a:extLst>
                    <a:ext uri="{FF2B5EF4-FFF2-40B4-BE49-F238E27FC236}">
                      <a16:creationId xmlns:a16="http://schemas.microsoft.com/office/drawing/2014/main" id="{0E5BFA72-EE72-3E31-3A3A-BDD225F51080}"/>
                    </a:ext>
                  </a:extLst>
                </p:cNvPr>
                <p:cNvPicPr>
                  <a:picLocks noChangeAspect="1"/>
                </p:cNvPicPr>
                <p:nvPr/>
              </p:nvPicPr>
              <p:blipFill>
                <a:blip r:embed="rId12"/>
                <a:stretch>
                  <a:fillRect/>
                </a:stretch>
              </p:blipFill>
              <p:spPr>
                <a:xfrm>
                  <a:off x="2842659" y="3422996"/>
                  <a:ext cx="1966130" cy="175275"/>
                </a:xfrm>
                <a:prstGeom prst="rect">
                  <a:avLst/>
                </a:prstGeom>
              </p:spPr>
            </p:pic>
            <p:cxnSp>
              <p:nvCxnSpPr>
                <p:cNvPr id="17" name="Straight Arrow Connector 16">
                  <a:extLst>
                    <a:ext uri="{FF2B5EF4-FFF2-40B4-BE49-F238E27FC236}">
                      <a16:creationId xmlns:a16="http://schemas.microsoft.com/office/drawing/2014/main" id="{0CF02596-210E-8674-4B43-DC2E68CDCBB6}"/>
                    </a:ext>
                  </a:extLst>
                </p:cNvPr>
                <p:cNvCxnSpPr>
                  <a:cxnSpLocks/>
                  <a:stCxn id="13" idx="2"/>
                </p:cNvCxnSpPr>
                <p:nvPr/>
              </p:nvCxnSpPr>
              <p:spPr>
                <a:xfrm>
                  <a:off x="3823928" y="2197118"/>
                  <a:ext cx="0" cy="30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DD4F518-12AA-5CD9-CF79-3B230B97B761}"/>
                    </a:ext>
                  </a:extLst>
                </p:cNvPr>
                <p:cNvPicPr>
                  <a:picLocks noChangeAspect="1"/>
                </p:cNvPicPr>
                <p:nvPr/>
              </p:nvPicPr>
              <p:blipFill>
                <a:blip r:embed="rId13"/>
                <a:stretch>
                  <a:fillRect/>
                </a:stretch>
              </p:blipFill>
              <p:spPr>
                <a:xfrm>
                  <a:off x="2797336" y="2527388"/>
                  <a:ext cx="1882303" cy="190517"/>
                </a:xfrm>
                <a:prstGeom prst="rect">
                  <a:avLst/>
                </a:prstGeom>
              </p:spPr>
            </p:pic>
            <p:sp>
              <p:nvSpPr>
                <p:cNvPr id="23" name="TextBox 22">
                  <a:extLst>
                    <a:ext uri="{FF2B5EF4-FFF2-40B4-BE49-F238E27FC236}">
                      <a16:creationId xmlns:a16="http://schemas.microsoft.com/office/drawing/2014/main" id="{61747709-EF5C-1413-9B2D-83DABC31D971}"/>
                    </a:ext>
                  </a:extLst>
                </p:cNvPr>
                <p:cNvSpPr txBox="1"/>
                <p:nvPr/>
              </p:nvSpPr>
              <p:spPr>
                <a:xfrm>
                  <a:off x="2363541" y="1831542"/>
                  <a:ext cx="763913" cy="230832"/>
                </a:xfrm>
                <a:prstGeom prst="rect">
                  <a:avLst/>
                </a:prstGeom>
                <a:noFill/>
              </p:spPr>
              <p:txBody>
                <a:bodyPr wrap="square" rtlCol="0">
                  <a:spAutoFit/>
                </a:bodyPr>
                <a:lstStyle/>
                <a:p>
                  <a:r>
                    <a:rPr lang="en-US" altLang="zh-CN" sz="900" b="1" dirty="0">
                      <a:latin typeface="Calibri" panose="020F0502020204030204" pitchFamily="34" charset="0"/>
                      <a:ea typeface="Calibri" panose="020F0502020204030204" pitchFamily="34" charset="0"/>
                      <a:cs typeface="Calibri" panose="020F0502020204030204" pitchFamily="34" charset="0"/>
                    </a:rPr>
                    <a:t>Merge</a:t>
                  </a:r>
                  <a:endParaRPr lang="zh-CN" altLang="en-US" sz="900" b="1"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8A029A7B-5557-1FC4-35DA-5DF69DE987E6}"/>
                    </a:ext>
                  </a:extLst>
                </p:cNvPr>
                <p:cNvSpPr txBox="1"/>
                <p:nvPr/>
              </p:nvSpPr>
              <p:spPr>
                <a:xfrm>
                  <a:off x="3878197" y="2194997"/>
                  <a:ext cx="1463995" cy="369332"/>
                </a:xfrm>
                <a:prstGeom prst="rect">
                  <a:avLst/>
                </a:prstGeom>
                <a:noFill/>
              </p:spPr>
              <p:txBody>
                <a:bodyPr wrap="square" rtlCol="0">
                  <a:spAutoFit/>
                </a:bodyPr>
                <a:lstStyle/>
                <a:p>
                  <a:r>
                    <a:rPr lang="en-US" altLang="zh-CN" sz="900" b="1" dirty="0">
                      <a:latin typeface="Calibri" panose="020F0502020204030204" pitchFamily="34" charset="0"/>
                      <a:ea typeface="Calibri" panose="020F0502020204030204" pitchFamily="34" charset="0"/>
                      <a:cs typeface="Calibri" panose="020F0502020204030204" pitchFamily="34" charset="0"/>
                    </a:rPr>
                    <a:t>Processing and Cleaning</a:t>
                  </a:r>
                  <a:endParaRPr lang="zh-CN" altLang="en-US" sz="900" b="1"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616334D7-28EB-DB61-FB25-010A888734D9}"/>
                    </a:ext>
                  </a:extLst>
                </p:cNvPr>
                <p:cNvSpPr txBox="1"/>
                <p:nvPr/>
              </p:nvSpPr>
              <p:spPr>
                <a:xfrm>
                  <a:off x="1978983" y="3279801"/>
                  <a:ext cx="839094" cy="230832"/>
                </a:xfrm>
                <a:prstGeom prst="rect">
                  <a:avLst/>
                </a:prstGeom>
                <a:noFill/>
              </p:spPr>
              <p:txBody>
                <a:bodyPr wrap="square" rtlCol="0">
                  <a:spAutoFit/>
                </a:bodyPr>
                <a:lstStyle/>
                <a:p>
                  <a:r>
                    <a:rPr lang="en-US" altLang="zh-CN" sz="900" b="1" dirty="0">
                      <a:latin typeface="Calibri" panose="020F0502020204030204" pitchFamily="34" charset="0"/>
                      <a:ea typeface="Calibri" panose="020F0502020204030204" pitchFamily="34" charset="0"/>
                      <a:cs typeface="Calibri" panose="020F0502020204030204" pitchFamily="34" charset="0"/>
                    </a:rPr>
                    <a:t>Processing</a:t>
                  </a:r>
                  <a:endParaRPr lang="zh-CN" altLang="en-US" sz="900" b="1"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45F9045-508E-ABF4-B462-E58437CDA9B7}"/>
                    </a:ext>
                  </a:extLst>
                </p:cNvPr>
                <p:cNvSpPr txBox="1"/>
                <p:nvPr/>
              </p:nvSpPr>
              <p:spPr>
                <a:xfrm>
                  <a:off x="2186809" y="2131024"/>
                  <a:ext cx="1356356" cy="230832"/>
                </a:xfrm>
                <a:prstGeom prst="rect">
                  <a:avLst/>
                </a:prstGeom>
                <a:noFill/>
              </p:spPr>
              <p:txBody>
                <a:bodyPr wrap="square">
                  <a:spAutoFit/>
                </a:bodyPr>
                <a:lstStyle/>
                <a:p>
                  <a:r>
                    <a:rPr lang="en-ZA" altLang="zh-CN" sz="900" b="1" dirty="0">
                      <a:solidFill>
                        <a:schemeClr val="tx1"/>
                      </a:solidFill>
                      <a:latin typeface="Calibri" panose="020F0502020204030204" pitchFamily="34" charset="0"/>
                      <a:ea typeface="Calibri" panose="020F0502020204030204" pitchFamily="34" charset="0"/>
                      <a:cs typeface="Calibri" panose="020F0502020204030204" pitchFamily="34" charset="0"/>
                    </a:rPr>
                    <a:t>O</a:t>
                  </a:r>
                  <a:r>
                    <a:rPr lang="en-US" altLang="zh-CN" sz="900" b="1" dirty="0" err="1">
                      <a:solidFill>
                        <a:schemeClr val="tx1"/>
                      </a:solidFill>
                      <a:latin typeface="Calibri" panose="020F0502020204030204" pitchFamily="34" charset="0"/>
                      <a:ea typeface="Calibri" panose="020F0502020204030204" pitchFamily="34" charset="0"/>
                      <a:cs typeface="Calibri" panose="020F0502020204030204" pitchFamily="34" charset="0"/>
                    </a:rPr>
                    <a:t>nly</a:t>
                  </a:r>
                  <a:r>
                    <a:rPr lang="en-US" altLang="zh-CN" sz="900" b="1" dirty="0">
                      <a:solidFill>
                        <a:schemeClr val="tx1"/>
                      </a:solidFill>
                      <a:latin typeface="Calibri" panose="020F0502020204030204" pitchFamily="34" charset="0"/>
                      <a:ea typeface="Calibri" panose="020F0502020204030204" pitchFamily="34" charset="0"/>
                      <a:cs typeface="Calibri" panose="020F0502020204030204" pitchFamily="34" charset="0"/>
                    </a:rPr>
                    <a:t> IVF cycles</a:t>
                  </a:r>
                  <a:endParaRPr lang="zh-CN" altLang="en-US" sz="900" b="1" dirty="0">
                    <a:solidFill>
                      <a:schemeClr val="tx1"/>
                    </a:soli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A5B3CBB5-04FA-9AD8-C083-FDDD93EF3FEE}"/>
                    </a:ext>
                  </a:extLst>
                </p:cNvPr>
                <p:cNvSpPr txBox="1"/>
                <p:nvPr/>
              </p:nvSpPr>
              <p:spPr>
                <a:xfrm>
                  <a:off x="736866" y="3627338"/>
                  <a:ext cx="1356356" cy="230832"/>
                </a:xfrm>
                <a:prstGeom prst="rect">
                  <a:avLst/>
                </a:prstGeom>
                <a:noFill/>
              </p:spPr>
              <p:txBody>
                <a:bodyPr wrap="square">
                  <a:spAutoFit/>
                </a:bodyPr>
                <a:lstStyle/>
                <a:p>
                  <a:r>
                    <a:rPr lang="en-US" altLang="zh-CN" sz="9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169616 cycles</a:t>
                  </a:r>
                  <a:endParaRPr lang="zh-CN" altLang="en-US" sz="900" b="1" dirty="0">
                    <a:solidFill>
                      <a:schemeClr val="tx1"/>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ADFA8EC6-4022-1C45-5C8A-9B25FBB8000F}"/>
                    </a:ext>
                  </a:extLst>
                </p:cNvPr>
                <p:cNvSpPr txBox="1"/>
                <p:nvPr/>
              </p:nvSpPr>
              <p:spPr>
                <a:xfrm>
                  <a:off x="-513180" y="1239265"/>
                  <a:ext cx="1356356" cy="230832"/>
                </a:xfrm>
                <a:prstGeom prst="rect">
                  <a:avLst/>
                </a:prstGeom>
                <a:noFill/>
              </p:spPr>
              <p:txBody>
                <a:bodyPr wrap="square">
                  <a:spAutoFit/>
                </a:bodyPr>
                <a:lstStyle/>
                <a:p>
                  <a:r>
                    <a:rPr lang="en-US" altLang="zh-CN" sz="9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152825 cycles</a:t>
                  </a:r>
                  <a:endParaRPr lang="zh-CN" altLang="en-US" sz="900" b="1" dirty="0">
                    <a:solidFill>
                      <a:schemeClr val="tx1"/>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10B98444-40D1-7B71-4684-29D540C26BE9}"/>
                    </a:ext>
                  </a:extLst>
                </p:cNvPr>
                <p:cNvSpPr txBox="1"/>
                <p:nvPr/>
              </p:nvSpPr>
              <p:spPr>
                <a:xfrm>
                  <a:off x="-492264" y="1511070"/>
                  <a:ext cx="1356356" cy="230832"/>
                </a:xfrm>
                <a:prstGeom prst="rect">
                  <a:avLst/>
                </a:prstGeom>
                <a:noFill/>
              </p:spPr>
              <p:txBody>
                <a:bodyPr wrap="square">
                  <a:spAutoFit/>
                </a:bodyPr>
                <a:lstStyle/>
                <a:p>
                  <a:r>
                    <a:rPr lang="en-US" altLang="zh-CN" sz="9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235614 cycles</a:t>
                  </a:r>
                  <a:endParaRPr lang="zh-CN" altLang="en-US" sz="900" b="1" dirty="0">
                    <a:solidFill>
                      <a:schemeClr val="tx1"/>
                    </a:solidFill>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F2E33E87-2A49-AD7D-0319-402EE7BC2A40}"/>
                    </a:ext>
                  </a:extLst>
                </p:cNvPr>
                <p:cNvSpPr txBox="1"/>
                <p:nvPr/>
              </p:nvSpPr>
              <p:spPr>
                <a:xfrm>
                  <a:off x="-492264" y="1782988"/>
                  <a:ext cx="1356356" cy="230832"/>
                </a:xfrm>
                <a:prstGeom prst="rect">
                  <a:avLst/>
                </a:prstGeom>
                <a:noFill/>
              </p:spPr>
              <p:txBody>
                <a:bodyPr wrap="square">
                  <a:spAutoFit/>
                </a:bodyPr>
                <a:lstStyle/>
                <a:p>
                  <a:r>
                    <a:rPr lang="en-US" altLang="zh-CN" sz="9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227284 cycles</a:t>
                  </a:r>
                  <a:endParaRPr lang="zh-CN" altLang="en-US" sz="900" b="1" dirty="0">
                    <a:solidFill>
                      <a:schemeClr val="tx1"/>
                    </a:solidFill>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9FD4DB35-C8C0-39B8-35DD-DAD923F2F47D}"/>
                    </a:ext>
                  </a:extLst>
                </p:cNvPr>
                <p:cNvSpPr txBox="1"/>
                <p:nvPr/>
              </p:nvSpPr>
              <p:spPr>
                <a:xfrm>
                  <a:off x="-492264" y="2088527"/>
                  <a:ext cx="1356356" cy="230832"/>
                </a:xfrm>
                <a:prstGeom prst="rect">
                  <a:avLst/>
                </a:prstGeom>
                <a:noFill/>
              </p:spPr>
              <p:txBody>
                <a:bodyPr wrap="square">
                  <a:spAutoFit/>
                </a:bodyPr>
                <a:lstStyle/>
                <a:p>
                  <a:r>
                    <a:rPr lang="en-US" altLang="zh-CN" sz="9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265103 cycles</a:t>
                  </a:r>
                  <a:endParaRPr lang="zh-CN" altLang="en-US" sz="900" b="1" dirty="0">
                    <a:solidFill>
                      <a:schemeClr val="tx1"/>
                    </a:solidFill>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4B3A4D28-6BC3-670F-43AA-E2DD2FD006BF}"/>
                    </a:ext>
                  </a:extLst>
                </p:cNvPr>
                <p:cNvSpPr txBox="1"/>
                <p:nvPr/>
              </p:nvSpPr>
              <p:spPr>
                <a:xfrm>
                  <a:off x="-492264" y="2393233"/>
                  <a:ext cx="1356356" cy="230832"/>
                </a:xfrm>
                <a:prstGeom prst="rect">
                  <a:avLst/>
                </a:prstGeom>
                <a:noFill/>
              </p:spPr>
              <p:txBody>
                <a:bodyPr wrap="square">
                  <a:spAutoFit/>
                </a:bodyPr>
                <a:lstStyle/>
                <a:p>
                  <a:r>
                    <a:rPr lang="en-US" altLang="zh-CN" sz="9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337109 cycles</a:t>
                  </a:r>
                  <a:endParaRPr lang="zh-CN" altLang="en-US" sz="900" b="1" dirty="0">
                    <a:solidFill>
                      <a:schemeClr val="tx1"/>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676880C4-F33F-916A-681B-A93891E82EA3}"/>
                    </a:ext>
                  </a:extLst>
                </p:cNvPr>
                <p:cNvSpPr txBox="1"/>
                <p:nvPr/>
              </p:nvSpPr>
              <p:spPr>
                <a:xfrm>
                  <a:off x="-492264" y="2687398"/>
                  <a:ext cx="1356356" cy="230832"/>
                </a:xfrm>
                <a:prstGeom prst="rect">
                  <a:avLst/>
                </a:prstGeom>
                <a:noFill/>
              </p:spPr>
              <p:txBody>
                <a:bodyPr wrap="square">
                  <a:spAutoFit/>
                </a:bodyPr>
                <a:lstStyle/>
                <a:p>
                  <a:r>
                    <a:rPr lang="en-US" altLang="zh-CN" sz="9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158519 cycles</a:t>
                  </a:r>
                  <a:endParaRPr lang="zh-CN" altLang="en-US" sz="900" b="1" dirty="0">
                    <a:solidFill>
                      <a:schemeClr val="tx1"/>
                    </a:solidFill>
                    <a:latin typeface="Calibri" panose="020F0502020204030204" pitchFamily="34" charset="0"/>
                    <a:cs typeface="Calibri" panose="020F0502020204030204" pitchFamily="34" charset="0"/>
                  </a:endParaRPr>
                </a:p>
              </p:txBody>
            </p:sp>
          </p:grpSp>
          <p:sp>
            <p:nvSpPr>
              <p:cNvPr id="33" name="TextBox 32">
                <a:extLst>
                  <a:ext uri="{FF2B5EF4-FFF2-40B4-BE49-F238E27FC236}">
                    <a16:creationId xmlns:a16="http://schemas.microsoft.com/office/drawing/2014/main" id="{87EE0F15-0AE1-9CAD-13BD-120406DCC962}"/>
                  </a:ext>
                </a:extLst>
              </p:cNvPr>
              <p:cNvSpPr txBox="1"/>
              <p:nvPr/>
            </p:nvSpPr>
            <p:spPr>
              <a:xfrm>
                <a:off x="3423271" y="3851358"/>
                <a:ext cx="4785360" cy="230832"/>
              </a:xfrm>
              <a:prstGeom prst="rect">
                <a:avLst/>
              </a:prstGeom>
              <a:noFill/>
            </p:spPr>
            <p:txBody>
              <a:bodyPr wrap="square">
                <a:spAutoFit/>
              </a:bodyPr>
              <a:lstStyle/>
              <a:p>
                <a:r>
                  <a:rPr lang="en-US" altLang="zh-CN" sz="900" b="1" dirty="0">
                    <a:latin typeface="Calibri" panose="020F0502020204030204" pitchFamily="34" charset="0"/>
                    <a:ea typeface="Calibri" panose="020F0502020204030204" pitchFamily="34" charset="0"/>
                    <a:cs typeface="Calibri" panose="020F0502020204030204" pitchFamily="34" charset="0"/>
                  </a:rPr>
                  <a:t>130431 cycles</a:t>
                </a:r>
                <a:endParaRPr lang="zh-CN" altLang="en-US" sz="900" b="1" dirty="0">
                  <a:latin typeface="Calibri" panose="020F0502020204030204" pitchFamily="34" charset="0"/>
                  <a:cs typeface="Calibri" panose="020F0502020204030204" pitchFamily="34" charset="0"/>
                </a:endParaRPr>
              </a:p>
            </p:txBody>
          </p:sp>
        </p:grpSp>
        <p:sp>
          <p:nvSpPr>
            <p:cNvPr id="16" name="TextBox 15">
              <a:extLst>
                <a:ext uri="{FF2B5EF4-FFF2-40B4-BE49-F238E27FC236}">
                  <a16:creationId xmlns:a16="http://schemas.microsoft.com/office/drawing/2014/main" id="{4F9F9EFD-3932-5206-6EB1-3D90B3D2B63C}"/>
                </a:ext>
              </a:extLst>
            </p:cNvPr>
            <p:cNvSpPr txBox="1"/>
            <p:nvPr/>
          </p:nvSpPr>
          <p:spPr>
            <a:xfrm>
              <a:off x="3636631" y="2933607"/>
              <a:ext cx="4572000" cy="230832"/>
            </a:xfrm>
            <a:prstGeom prst="rect">
              <a:avLst/>
            </a:prstGeom>
            <a:noFill/>
          </p:spPr>
          <p:txBody>
            <a:bodyPr wrap="square">
              <a:spAutoFit/>
            </a:bodyPr>
            <a:lstStyle>
              <a:defPPr marR="0" lvl="0" algn="l" rtl="0">
                <a:lnSpc>
                  <a:spcPct val="100000"/>
                </a:lnSpc>
                <a:spcBef>
                  <a:spcPts val="0"/>
                </a:spcBef>
                <a:spcAft>
                  <a:spcPts val="0"/>
                </a:spcAft>
              </a:defPPr>
              <a:lvl1pPr>
                <a:defRPr sz="1000">
                  <a:solidFill>
                    <a:schemeClr val="tx1"/>
                  </a:solidFill>
                  <a:effectLst/>
                  <a:latin typeface="Calibri" panose="020F0502020204030204" pitchFamily="34" charset="0"/>
                  <a:ea typeface="Calibri" panose="020F0502020204030204" pitchFamily="34" charset="0"/>
                  <a:cs typeface="Calibri" panose="020F0502020204030204" pitchFamily="34" charset="0"/>
                </a:defRPr>
              </a:lvl1pPr>
            </a:lstStyle>
            <a:p>
              <a:r>
                <a:rPr lang="en-US" altLang="zh-CN" sz="900" b="1" dirty="0"/>
                <a:t>48799 cycles</a:t>
              </a:r>
              <a:endParaRPr lang="zh-CN" altLang="en-US" sz="900" b="1" dirty="0"/>
            </a:p>
          </p:txBody>
        </p:sp>
      </p:grpSp>
    </p:spTree>
    <p:extLst>
      <p:ext uri="{BB962C8B-B14F-4D97-AF65-F5344CB8AC3E}">
        <p14:creationId xmlns:p14="http://schemas.microsoft.com/office/powerpoint/2010/main" val="2305931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Data Preparation and Cleaning</a:t>
            </a:r>
          </a:p>
        </p:txBody>
      </p:sp>
      <p:graphicFrame>
        <p:nvGraphicFramePr>
          <p:cNvPr id="9" name="Diagram 8">
            <a:extLst>
              <a:ext uri="{FF2B5EF4-FFF2-40B4-BE49-F238E27FC236}">
                <a16:creationId xmlns:a16="http://schemas.microsoft.com/office/drawing/2014/main" id="{586D8D7C-971F-D3EA-0854-2E422310D74A}"/>
              </a:ext>
            </a:extLst>
          </p:cNvPr>
          <p:cNvGraphicFramePr/>
          <p:nvPr>
            <p:extLst>
              <p:ext uri="{D42A27DB-BD31-4B8C-83A1-F6EECF244321}">
                <p14:modId xmlns:p14="http://schemas.microsoft.com/office/powerpoint/2010/main" val="2950072871"/>
              </p:ext>
            </p:extLst>
          </p:nvPr>
        </p:nvGraphicFramePr>
        <p:xfrm>
          <a:off x="391040" y="762648"/>
          <a:ext cx="8418852" cy="37741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3" name="Straight Arrow Connector 2">
            <a:extLst>
              <a:ext uri="{FF2B5EF4-FFF2-40B4-BE49-F238E27FC236}">
                <a16:creationId xmlns:a16="http://schemas.microsoft.com/office/drawing/2014/main" id="{99FDC1CF-E4D5-8E75-9FAA-B208D3856302}"/>
              </a:ext>
            </a:extLst>
          </p:cNvPr>
          <p:cNvCxnSpPr/>
          <p:nvPr/>
        </p:nvCxnSpPr>
        <p:spPr>
          <a:xfrm>
            <a:off x="2325950" y="1944210"/>
            <a:ext cx="25745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a:extLst>
              <a:ext uri="{FF2B5EF4-FFF2-40B4-BE49-F238E27FC236}">
                <a16:creationId xmlns:a16="http://schemas.microsoft.com/office/drawing/2014/main" id="{32A99AD5-C1E3-AA97-0135-ACEEBFDE20AB}"/>
              </a:ext>
            </a:extLst>
          </p:cNvPr>
          <p:cNvCxnSpPr/>
          <p:nvPr/>
        </p:nvCxnSpPr>
        <p:spPr>
          <a:xfrm>
            <a:off x="4452152" y="1944210"/>
            <a:ext cx="25745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FE77D4A1-6494-6C3A-27BA-3F6A5F99887F}"/>
              </a:ext>
            </a:extLst>
          </p:cNvPr>
          <p:cNvCxnSpPr/>
          <p:nvPr/>
        </p:nvCxnSpPr>
        <p:spPr>
          <a:xfrm>
            <a:off x="6617260" y="1944210"/>
            <a:ext cx="25745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7D9EBE9E-F6AB-B277-DD2F-42FB9937A3C0}"/>
              </a:ext>
            </a:extLst>
          </p:cNvPr>
          <p:cNvCxnSpPr/>
          <p:nvPr/>
        </p:nvCxnSpPr>
        <p:spPr>
          <a:xfrm>
            <a:off x="8809892" y="1944210"/>
            <a:ext cx="16138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C5F4BA66-C936-8F77-BA53-1C4C947E6807}"/>
              </a:ext>
            </a:extLst>
          </p:cNvPr>
          <p:cNvCxnSpPr/>
          <p:nvPr/>
        </p:nvCxnSpPr>
        <p:spPr>
          <a:xfrm>
            <a:off x="8971280" y="1944210"/>
            <a:ext cx="0" cy="1469550"/>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4908A1D6-B172-3A62-DFDC-782DE2695C9C}"/>
              </a:ext>
            </a:extLst>
          </p:cNvPr>
          <p:cNvCxnSpPr/>
          <p:nvPr/>
        </p:nvCxnSpPr>
        <p:spPr>
          <a:xfrm flipH="1">
            <a:off x="7833360" y="3413760"/>
            <a:ext cx="113792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D687C540-E8AF-69B8-1DC6-33BD9482A644}"/>
              </a:ext>
            </a:extLst>
          </p:cNvPr>
          <p:cNvCxnSpPr>
            <a:cxnSpLocks/>
          </p:cNvCxnSpPr>
          <p:nvPr/>
        </p:nvCxnSpPr>
        <p:spPr>
          <a:xfrm flipH="1">
            <a:off x="5530140" y="3413760"/>
            <a:ext cx="39314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AACE52FA-DBFD-CFD6-CE63-929898F3E5F0}"/>
              </a:ext>
            </a:extLst>
          </p:cNvPr>
          <p:cNvCxnSpPr>
            <a:cxnSpLocks/>
          </p:cNvCxnSpPr>
          <p:nvPr/>
        </p:nvCxnSpPr>
        <p:spPr>
          <a:xfrm flipH="1">
            <a:off x="3255766" y="3413760"/>
            <a:ext cx="39314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FE00E638-F9B2-701D-F67C-50E29BB6CD62}"/>
              </a:ext>
            </a:extLst>
          </p:cNvPr>
          <p:cNvSpPr txBox="1"/>
          <p:nvPr/>
        </p:nvSpPr>
        <p:spPr>
          <a:xfrm>
            <a:off x="2510287" y="1052423"/>
            <a:ext cx="2355011" cy="400110"/>
          </a:xfrm>
          <a:prstGeom prst="rect">
            <a:avLst/>
          </a:prstGeom>
          <a:noFill/>
        </p:spPr>
        <p:txBody>
          <a:bodyPr wrap="square" rtlCol="0">
            <a:spAutoFit/>
          </a:bodyPr>
          <a:lstStyle/>
          <a:p>
            <a:r>
              <a:rPr lang="en-CA" altLang="zh-CN" sz="1000" b="1" dirty="0">
                <a:latin typeface="Calibri" panose="020F0502020204030204" pitchFamily="34" charset="0"/>
                <a:ea typeface="Calibri" panose="020F0502020204030204" pitchFamily="34" charset="0"/>
                <a:cs typeface="Calibri" panose="020F0502020204030204" pitchFamily="34" charset="0"/>
              </a:rPr>
              <a:t>Processing of Dependent Variable</a:t>
            </a:r>
          </a:p>
          <a:p>
            <a:endParaRPr lang="zh-CN" altLang="en-US" sz="1000" b="1"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93FB6E22-C2E0-CB41-168B-996722DB5D25}"/>
              </a:ext>
            </a:extLst>
          </p:cNvPr>
          <p:cNvSpPr txBox="1"/>
          <p:nvPr/>
        </p:nvSpPr>
        <p:spPr>
          <a:xfrm>
            <a:off x="352005" y="1049142"/>
            <a:ext cx="2355011" cy="400110"/>
          </a:xfrm>
          <a:prstGeom prst="rect">
            <a:avLst/>
          </a:prstGeom>
          <a:noFill/>
        </p:spPr>
        <p:txBody>
          <a:bodyPr wrap="square" rtlCol="0">
            <a:spAutoFit/>
          </a:bodyPr>
          <a:lstStyle/>
          <a:p>
            <a:r>
              <a:rPr lang="en-CA" altLang="zh-CN" sz="1000" b="1" dirty="0">
                <a:latin typeface="Calibri" panose="020F0502020204030204" pitchFamily="34" charset="0"/>
                <a:ea typeface="Calibri" panose="020F0502020204030204" pitchFamily="34" charset="0"/>
                <a:cs typeface="Calibri" panose="020F0502020204030204" pitchFamily="34" charset="0"/>
              </a:rPr>
              <a:t>Filtering of Treatment Cycles</a:t>
            </a:r>
          </a:p>
          <a:p>
            <a:endParaRPr lang="zh-CN" altLang="en-US" sz="1000" b="1" dirty="0">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5F571B00-8CBF-FCD5-52A1-EEAEC95CD7A4}"/>
              </a:ext>
            </a:extLst>
          </p:cNvPr>
          <p:cNvSpPr txBox="1"/>
          <p:nvPr/>
        </p:nvSpPr>
        <p:spPr>
          <a:xfrm>
            <a:off x="4826263" y="1036859"/>
            <a:ext cx="2355011" cy="400110"/>
          </a:xfrm>
          <a:prstGeom prst="rect">
            <a:avLst/>
          </a:prstGeom>
          <a:noFill/>
        </p:spPr>
        <p:txBody>
          <a:bodyPr wrap="square" rtlCol="0">
            <a:spAutoFit/>
          </a:bodyPr>
          <a:lstStyle/>
          <a:p>
            <a:r>
              <a:rPr lang="en-CA" altLang="zh-CN" sz="1000" b="1" dirty="0">
                <a:latin typeface="Calibri" panose="020F0502020204030204" pitchFamily="34" charset="0"/>
                <a:ea typeface="Calibri" panose="020F0502020204030204" pitchFamily="34" charset="0"/>
                <a:cs typeface="Calibri" panose="020F0502020204030204" pitchFamily="34" charset="0"/>
              </a:rPr>
              <a:t>Processing of Age Variables</a:t>
            </a:r>
          </a:p>
          <a:p>
            <a:endParaRPr lang="zh-CN" altLang="en-US" sz="10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96CE117E-71DF-C54B-5243-C49561415045}"/>
              </a:ext>
            </a:extLst>
          </p:cNvPr>
          <p:cNvSpPr txBox="1"/>
          <p:nvPr/>
        </p:nvSpPr>
        <p:spPr>
          <a:xfrm>
            <a:off x="6874712" y="1049142"/>
            <a:ext cx="2355011" cy="400110"/>
          </a:xfrm>
          <a:prstGeom prst="rect">
            <a:avLst/>
          </a:prstGeom>
          <a:noFill/>
        </p:spPr>
        <p:txBody>
          <a:bodyPr wrap="square" rtlCol="0">
            <a:spAutoFit/>
          </a:bodyPr>
          <a:lstStyle/>
          <a:p>
            <a:pPr algn="just"/>
            <a:r>
              <a:rPr lang="en-CA" altLang="zh-CN" sz="1000" b="1" dirty="0">
                <a:latin typeface="Calibri" panose="020F0502020204030204" pitchFamily="34" charset="0"/>
                <a:ea typeface="Calibri" panose="020F0502020204030204" pitchFamily="34" charset="0"/>
                <a:cs typeface="Calibri" panose="020F0502020204030204" pitchFamily="34" charset="0"/>
              </a:rPr>
              <a:t>Processing of Treatment Variables</a:t>
            </a:r>
          </a:p>
          <a:p>
            <a:pPr algn="just"/>
            <a:endParaRPr lang="zh-CN" altLang="en-US" sz="1000" dirty="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B497B6ED-BD74-E99F-D1A0-869357019AA9}"/>
              </a:ext>
            </a:extLst>
          </p:cNvPr>
          <p:cNvSpPr txBox="1"/>
          <p:nvPr/>
        </p:nvSpPr>
        <p:spPr>
          <a:xfrm>
            <a:off x="5793008" y="3980742"/>
            <a:ext cx="2543213" cy="400110"/>
          </a:xfrm>
          <a:prstGeom prst="rect">
            <a:avLst/>
          </a:prstGeom>
          <a:noFill/>
        </p:spPr>
        <p:txBody>
          <a:bodyPr wrap="square" rtlCol="0">
            <a:spAutoFit/>
          </a:bodyPr>
          <a:lstStyle/>
          <a:p>
            <a:pPr algn="just"/>
            <a:r>
              <a:rPr lang="en-CA" altLang="zh-CN" sz="1000" b="1" dirty="0">
                <a:latin typeface="Calibri" panose="020F0502020204030204" pitchFamily="34" charset="0"/>
                <a:ea typeface="Calibri" panose="020F0502020204030204" pitchFamily="34" charset="0"/>
                <a:cs typeface="Calibri" panose="020F0502020204030204" pitchFamily="34" charset="0"/>
              </a:rPr>
              <a:t>Processing of Data Type Inconsistencies</a:t>
            </a:r>
          </a:p>
          <a:p>
            <a:pPr algn="just"/>
            <a:endParaRPr lang="zh-CN" altLang="en-US" sz="1000" b="1" dirty="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BE449073-E361-DE19-A022-F755669DAD24}"/>
              </a:ext>
            </a:extLst>
          </p:cNvPr>
          <p:cNvSpPr txBox="1"/>
          <p:nvPr/>
        </p:nvSpPr>
        <p:spPr>
          <a:xfrm>
            <a:off x="3796586" y="3980742"/>
            <a:ext cx="2355011" cy="400110"/>
          </a:xfrm>
          <a:prstGeom prst="rect">
            <a:avLst/>
          </a:prstGeom>
          <a:noFill/>
        </p:spPr>
        <p:txBody>
          <a:bodyPr wrap="square" rtlCol="0">
            <a:spAutoFit/>
          </a:bodyPr>
          <a:lstStyle/>
          <a:p>
            <a:pPr algn="just"/>
            <a:r>
              <a:rPr lang="en-CA" altLang="zh-CN" sz="1000" b="1" dirty="0">
                <a:latin typeface="Calibri" panose="020F0502020204030204" pitchFamily="34" charset="0"/>
                <a:ea typeface="Calibri" panose="020F0502020204030204" pitchFamily="34" charset="0"/>
                <a:cs typeface="Calibri" panose="020F0502020204030204" pitchFamily="34" charset="0"/>
              </a:rPr>
              <a:t>Check for Discrepancies</a:t>
            </a:r>
          </a:p>
          <a:p>
            <a:pPr algn="just"/>
            <a:endParaRPr lang="zh-CN" altLang="en-US" sz="1000" b="1" dirty="0">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F06F0641-B1CF-6827-4B43-DF4B99D37C13}"/>
              </a:ext>
            </a:extLst>
          </p:cNvPr>
          <p:cNvSpPr txBox="1"/>
          <p:nvPr/>
        </p:nvSpPr>
        <p:spPr>
          <a:xfrm>
            <a:off x="1572893" y="3981929"/>
            <a:ext cx="2355011" cy="400110"/>
          </a:xfrm>
          <a:prstGeom prst="rect">
            <a:avLst/>
          </a:prstGeom>
          <a:noFill/>
        </p:spPr>
        <p:txBody>
          <a:bodyPr wrap="square" rtlCol="0">
            <a:spAutoFit/>
          </a:bodyPr>
          <a:lstStyle/>
          <a:p>
            <a:pPr algn="just"/>
            <a:r>
              <a:rPr lang="en-CA" altLang="zh-CN" sz="1000" b="1" dirty="0">
                <a:latin typeface="Calibri" panose="020F0502020204030204" pitchFamily="34" charset="0"/>
                <a:ea typeface="Calibri" panose="020F0502020204030204" pitchFamily="34" charset="0"/>
                <a:cs typeface="Calibri" panose="020F0502020204030204" pitchFamily="34" charset="0"/>
              </a:rPr>
              <a:t>Drop Irrelevant Columns</a:t>
            </a:r>
          </a:p>
          <a:p>
            <a:pPr algn="just"/>
            <a:endParaRPr lang="zh-CN" altLang="en-US" sz="1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5854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a:ea typeface="Calibri"/>
                <a:cs typeface="Calibri"/>
              </a:rPr>
              <a:t>Methodology</a:t>
            </a:r>
          </a:p>
        </p:txBody>
      </p:sp>
      <p:graphicFrame>
        <p:nvGraphicFramePr>
          <p:cNvPr id="2" name="Diagram 1">
            <a:extLst>
              <a:ext uri="{FF2B5EF4-FFF2-40B4-BE49-F238E27FC236}">
                <a16:creationId xmlns:a16="http://schemas.microsoft.com/office/drawing/2014/main" id="{E2A9C80F-0B4D-9E07-F6FF-2596A46EAEA5}"/>
              </a:ext>
            </a:extLst>
          </p:cNvPr>
          <p:cNvGraphicFramePr/>
          <p:nvPr>
            <p:extLst>
              <p:ext uri="{D42A27DB-BD31-4B8C-83A1-F6EECF244321}">
                <p14:modId xmlns:p14="http://schemas.microsoft.com/office/powerpoint/2010/main" val="3915521511"/>
              </p:ext>
            </p:extLst>
          </p:nvPr>
        </p:nvGraphicFramePr>
        <p:xfrm>
          <a:off x="391040" y="762648"/>
          <a:ext cx="8418852" cy="37741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7887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Dependent and Independent Variables for Statistical Testing</a:t>
            </a:r>
          </a:p>
        </p:txBody>
      </p:sp>
      <p:graphicFrame>
        <p:nvGraphicFramePr>
          <p:cNvPr id="10" name="Diagram 9">
            <a:extLst>
              <a:ext uri="{FF2B5EF4-FFF2-40B4-BE49-F238E27FC236}">
                <a16:creationId xmlns:a16="http://schemas.microsoft.com/office/drawing/2014/main" id="{AE4A8C08-6494-B028-2A10-F1BE2FB40021}"/>
              </a:ext>
            </a:extLst>
          </p:cNvPr>
          <p:cNvGraphicFramePr/>
          <p:nvPr>
            <p:extLst>
              <p:ext uri="{D42A27DB-BD31-4B8C-83A1-F6EECF244321}">
                <p14:modId xmlns:p14="http://schemas.microsoft.com/office/powerpoint/2010/main" val="2388689703"/>
              </p:ext>
            </p:extLst>
          </p:nvPr>
        </p:nvGraphicFramePr>
        <p:xfrm>
          <a:off x="2907919" y="1420298"/>
          <a:ext cx="3203206" cy="32576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 11">
            <a:extLst>
              <a:ext uri="{FF2B5EF4-FFF2-40B4-BE49-F238E27FC236}">
                <a16:creationId xmlns:a16="http://schemas.microsoft.com/office/drawing/2014/main" id="{10B367C2-FD8C-38BB-9567-89C8E14B37AF}"/>
              </a:ext>
            </a:extLst>
          </p:cNvPr>
          <p:cNvGraphicFramePr/>
          <p:nvPr>
            <p:extLst>
              <p:ext uri="{D42A27DB-BD31-4B8C-83A1-F6EECF244321}">
                <p14:modId xmlns:p14="http://schemas.microsoft.com/office/powerpoint/2010/main" val="3911811709"/>
              </p:ext>
            </p:extLst>
          </p:nvPr>
        </p:nvGraphicFramePr>
        <p:xfrm>
          <a:off x="394217" y="1433648"/>
          <a:ext cx="2513702" cy="321433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3" name="Diagram 12">
            <a:extLst>
              <a:ext uri="{FF2B5EF4-FFF2-40B4-BE49-F238E27FC236}">
                <a16:creationId xmlns:a16="http://schemas.microsoft.com/office/drawing/2014/main" id="{AE4A8C08-6494-B028-2A10-F1BE2FB40021}"/>
              </a:ext>
            </a:extLst>
          </p:cNvPr>
          <p:cNvGraphicFramePr/>
          <p:nvPr>
            <p:extLst>
              <p:ext uri="{D42A27DB-BD31-4B8C-83A1-F6EECF244321}">
                <p14:modId xmlns:p14="http://schemas.microsoft.com/office/powerpoint/2010/main" val="1592384141"/>
              </p:ext>
            </p:extLst>
          </p:nvPr>
        </p:nvGraphicFramePr>
        <p:xfrm>
          <a:off x="6111125" y="1451350"/>
          <a:ext cx="2769939" cy="312553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4" name="TextBox 13">
            <a:extLst>
              <a:ext uri="{FF2B5EF4-FFF2-40B4-BE49-F238E27FC236}">
                <a16:creationId xmlns:a16="http://schemas.microsoft.com/office/drawing/2014/main" id="{AD9DC14F-0817-FD9B-88FF-F0AEBE5450D1}"/>
              </a:ext>
            </a:extLst>
          </p:cNvPr>
          <p:cNvSpPr txBox="1"/>
          <p:nvPr/>
        </p:nvSpPr>
        <p:spPr>
          <a:xfrm>
            <a:off x="467359" y="775996"/>
            <a:ext cx="5566345" cy="307777"/>
          </a:xfrm>
          <a:prstGeom prst="rect">
            <a:avLst/>
          </a:prstGeom>
          <a:noFill/>
          <a:ln>
            <a:solidFill>
              <a:schemeClr val="accent1"/>
            </a:solidFill>
            <a:prstDash val="dash"/>
          </a:ln>
        </p:spPr>
        <p:txBody>
          <a:bodyPr wrap="square" rtlCol="0">
            <a:spAutoFit/>
          </a:bodyPr>
          <a:lstStyle/>
          <a:p>
            <a:pPr algn="ctr"/>
            <a:r>
              <a:rPr lang="en-ZA" altLang="zh-CN" b="1" dirty="0">
                <a:latin typeface="Calibri" panose="020F0502020204030204" pitchFamily="34" charset="0"/>
                <a:ea typeface="Calibri" panose="020F0502020204030204" pitchFamily="34" charset="0"/>
                <a:cs typeface="Calibri" panose="020F0502020204030204" pitchFamily="34" charset="0"/>
              </a:rPr>
              <a:t>Independent Variables </a:t>
            </a:r>
            <a:endParaRPr lang="zh-CN" altLang="en-US" b="1"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3C6C81E1-C194-3C75-DA41-64A0DA3AD345}"/>
              </a:ext>
            </a:extLst>
          </p:cNvPr>
          <p:cNvSpPr txBox="1"/>
          <p:nvPr/>
        </p:nvSpPr>
        <p:spPr>
          <a:xfrm>
            <a:off x="6136150" y="777022"/>
            <a:ext cx="2463680" cy="307777"/>
          </a:xfrm>
          <a:prstGeom prst="rect">
            <a:avLst/>
          </a:prstGeom>
          <a:noFill/>
          <a:ln>
            <a:solidFill>
              <a:schemeClr val="accent1"/>
            </a:solidFill>
            <a:prstDash val="dash"/>
          </a:ln>
        </p:spPr>
        <p:txBody>
          <a:bodyPr wrap="square" rtlCol="0">
            <a:spAutoFit/>
          </a:bodyPr>
          <a:lstStyle/>
          <a:p>
            <a:pPr algn="ctr"/>
            <a:r>
              <a:rPr lang="en-ZA" altLang="zh-CN" b="1" dirty="0">
                <a:latin typeface="Calibri" panose="020F0502020204030204" pitchFamily="34" charset="0"/>
                <a:ea typeface="Calibri" panose="020F0502020204030204" pitchFamily="34" charset="0"/>
                <a:cs typeface="Calibri" panose="020F0502020204030204" pitchFamily="34" charset="0"/>
              </a:rPr>
              <a:t>Dependent Variables </a:t>
            </a:r>
            <a:endParaRPr lang="zh-CN" altLang="en-US" b="1"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F6334D08-1B1F-9F13-6913-EC26F4E7AD33}"/>
              </a:ext>
            </a:extLst>
          </p:cNvPr>
          <p:cNvSpPr txBox="1"/>
          <p:nvPr/>
        </p:nvSpPr>
        <p:spPr>
          <a:xfrm>
            <a:off x="444239" y="1132543"/>
            <a:ext cx="2463680" cy="307777"/>
          </a:xfrm>
          <a:prstGeom prst="rect">
            <a:avLst/>
          </a:prstGeom>
          <a:noFill/>
          <a:ln>
            <a:solidFill>
              <a:schemeClr val="accent1"/>
            </a:solidFill>
            <a:prstDash val="dash"/>
          </a:ln>
        </p:spPr>
        <p:txBody>
          <a:bodyPr wrap="square" rtlCol="0">
            <a:spAutoFit/>
          </a:bodyPr>
          <a:lstStyle/>
          <a:p>
            <a:pPr algn="ctr"/>
            <a:r>
              <a:rPr lang="en-ZA" altLang="zh-CN" dirty="0">
                <a:latin typeface="Calibri" panose="020F0502020204030204" pitchFamily="34" charset="0"/>
                <a:ea typeface="Calibri" panose="020F0502020204030204" pitchFamily="34" charset="0"/>
                <a:cs typeface="Calibri" panose="020F0502020204030204" pitchFamily="34" charset="0"/>
              </a:rPr>
              <a:t>Age (Categorical)</a:t>
            </a:r>
            <a:endParaRPr lang="zh-CN" altLang="en-US"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E0A845EB-BEBD-B90B-18E8-429D1FE38C08}"/>
              </a:ext>
            </a:extLst>
          </p:cNvPr>
          <p:cNvSpPr txBox="1"/>
          <p:nvPr/>
        </p:nvSpPr>
        <p:spPr>
          <a:xfrm>
            <a:off x="2976358" y="1152565"/>
            <a:ext cx="3057346" cy="307777"/>
          </a:xfrm>
          <a:prstGeom prst="rect">
            <a:avLst/>
          </a:prstGeom>
          <a:noFill/>
          <a:ln>
            <a:solidFill>
              <a:schemeClr val="accent1"/>
            </a:solidFill>
            <a:prstDash val="dash"/>
          </a:ln>
        </p:spPr>
        <p:txBody>
          <a:bodyPr wrap="square" rtlCol="0">
            <a:spAutoFit/>
          </a:bodyPr>
          <a:lstStyle/>
          <a:p>
            <a:pPr algn="ctr"/>
            <a:r>
              <a:rPr lang="en-ZA" altLang="zh-CN" dirty="0">
                <a:latin typeface="Calibri" panose="020F0502020204030204" pitchFamily="34" charset="0"/>
                <a:ea typeface="Calibri" panose="020F0502020204030204" pitchFamily="34" charset="0"/>
                <a:cs typeface="Calibri" panose="020F0502020204030204" pitchFamily="34" charset="0"/>
              </a:rPr>
              <a:t>Treatment Variations (Binary)</a:t>
            </a:r>
            <a:endParaRPr lang="zh-CN" alt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894B3AD-AD25-45DB-AAD6-407F66E0CCF5}"/>
              </a:ext>
            </a:extLst>
          </p:cNvPr>
          <p:cNvSpPr txBox="1"/>
          <p:nvPr/>
        </p:nvSpPr>
        <p:spPr>
          <a:xfrm>
            <a:off x="6136149" y="1144595"/>
            <a:ext cx="2438655" cy="307777"/>
          </a:xfrm>
          <a:prstGeom prst="rect">
            <a:avLst/>
          </a:prstGeom>
          <a:noFill/>
          <a:ln>
            <a:solidFill>
              <a:schemeClr val="accent1"/>
            </a:solidFill>
            <a:prstDash val="dash"/>
          </a:ln>
        </p:spPr>
        <p:txBody>
          <a:bodyPr wrap="square" rtlCol="0">
            <a:spAutoFit/>
          </a:bodyPr>
          <a:lstStyle/>
          <a:p>
            <a:pPr algn="ctr"/>
            <a:r>
              <a:rPr lang="en-US" altLang="zh-CN" dirty="0">
                <a:latin typeface="Calibri" panose="020F0502020204030204" pitchFamily="34" charset="0"/>
                <a:cs typeface="Calibri" panose="020F0502020204030204" pitchFamily="34" charset="0"/>
              </a:rPr>
              <a:t>Pregnancy and Birth</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0598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8160849"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panose="020F0502020204030204" pitchFamily="34" charset="0"/>
                <a:ea typeface="Calibri"/>
                <a:cs typeface="Calibri" panose="020F0502020204030204" pitchFamily="34" charset="0"/>
              </a:rPr>
              <a:t>EDA </a:t>
            </a:r>
            <a:r>
              <a:rPr lang="en-US" sz="1800" dirty="0">
                <a:solidFill>
                  <a:srgbClr val="C00000"/>
                </a:solidFill>
                <a:latin typeface="Calibri" panose="020F0502020204030204" pitchFamily="34" charset="0"/>
                <a:ea typeface="Calibri"/>
                <a:cs typeface="Calibri" panose="020F0502020204030204" pitchFamily="34" charset="0"/>
              </a:rPr>
              <a:t>using Hierarchically Clustered Correlation Heatmap </a:t>
            </a:r>
          </a:p>
        </p:txBody>
      </p:sp>
      <p:pic>
        <p:nvPicPr>
          <p:cNvPr id="1026" name="Picture 2">
            <a:extLst>
              <a:ext uri="{FF2B5EF4-FFF2-40B4-BE49-F238E27FC236}">
                <a16:creationId xmlns:a16="http://schemas.microsoft.com/office/drawing/2014/main" id="{A967A671-5CCF-5DDF-8600-176FE9299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828" y="921063"/>
            <a:ext cx="2757571" cy="27601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BCC965A-1534-0E24-025A-C5BDF97D0940}"/>
              </a:ext>
            </a:extLst>
          </p:cNvPr>
          <p:cNvPicPr>
            <a:picLocks noChangeAspect="1"/>
          </p:cNvPicPr>
          <p:nvPr/>
        </p:nvPicPr>
        <p:blipFill>
          <a:blip r:embed="rId4"/>
          <a:stretch>
            <a:fillRect/>
          </a:stretch>
        </p:blipFill>
        <p:spPr>
          <a:xfrm>
            <a:off x="188643" y="844836"/>
            <a:ext cx="3274070" cy="3277380"/>
          </a:xfrm>
          <a:prstGeom prst="rect">
            <a:avLst/>
          </a:prstGeom>
        </p:spPr>
      </p:pic>
      <p:sp>
        <p:nvSpPr>
          <p:cNvPr id="2" name="TextBox 1">
            <a:extLst>
              <a:ext uri="{FF2B5EF4-FFF2-40B4-BE49-F238E27FC236}">
                <a16:creationId xmlns:a16="http://schemas.microsoft.com/office/drawing/2014/main" id="{7C7F4AA8-CA89-F08E-8383-45E1002431DC}"/>
              </a:ext>
            </a:extLst>
          </p:cNvPr>
          <p:cNvSpPr txBox="1"/>
          <p:nvPr/>
        </p:nvSpPr>
        <p:spPr>
          <a:xfrm>
            <a:off x="3098407" y="3927231"/>
            <a:ext cx="2746113" cy="830997"/>
          </a:xfrm>
          <a:prstGeom prst="rect">
            <a:avLst/>
          </a:prstGeom>
          <a:noFill/>
        </p:spPr>
        <p:txBody>
          <a:bodyPr wrap="square" rtlCol="0">
            <a:spAutoFit/>
          </a:bodyPr>
          <a:lstStyle/>
          <a:p>
            <a:r>
              <a:rPr lang="en-ZA" altLang="zh-CN" sz="1200" dirty="0">
                <a:latin typeface="Calibri" panose="020F0502020204030204" pitchFamily="34" charset="0"/>
                <a:cs typeface="Calibri" panose="020F0502020204030204" pitchFamily="34" charset="0"/>
              </a:rPr>
              <a:t>Fresh Cycle is often associated with Stimulation to produce more eggs</a:t>
            </a:r>
          </a:p>
          <a:p>
            <a:r>
              <a:rPr lang="en-ZA" altLang="zh-CN" sz="1200" dirty="0">
                <a:latin typeface="Calibri" panose="020F0502020204030204" pitchFamily="34" charset="0"/>
                <a:cs typeface="Calibri" panose="020F0502020204030204" pitchFamily="34" charset="0"/>
              </a:rPr>
              <a:t>Male factor infertility tend to be linked with ICSI</a:t>
            </a:r>
            <a:endParaRPr lang="zh-CN" altLang="en-US"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329EAFA-1708-4A87-7423-360B407780D8}"/>
              </a:ext>
            </a:extLst>
          </p:cNvPr>
          <p:cNvSpPr txBox="1"/>
          <p:nvPr/>
        </p:nvSpPr>
        <p:spPr>
          <a:xfrm>
            <a:off x="253635" y="4122216"/>
            <a:ext cx="2746113" cy="461665"/>
          </a:xfrm>
          <a:prstGeom prst="rect">
            <a:avLst/>
          </a:prstGeom>
          <a:noFill/>
        </p:spPr>
        <p:txBody>
          <a:bodyPr wrap="square" rtlCol="0">
            <a:spAutoFit/>
          </a:bodyPr>
          <a:lstStyle/>
          <a:p>
            <a:r>
              <a:rPr lang="en-ZA" altLang="zh-CN" sz="1200" dirty="0">
                <a:latin typeface="Calibri" panose="020F0502020204030204" pitchFamily="34" charset="0"/>
                <a:cs typeface="Calibri" panose="020F0502020204030204" pitchFamily="34" charset="0"/>
              </a:rPr>
              <a:t>Male factor infertility cause tends to coincide with Partner Sperm issues. </a:t>
            </a:r>
            <a:endParaRPr lang="zh-CN" altLang="en-US" sz="12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0E9C803-DF9B-34A8-7F95-DD1B2D675A82}"/>
              </a:ext>
            </a:extLst>
          </p:cNvPr>
          <p:cNvPicPr>
            <a:picLocks noChangeAspect="1"/>
          </p:cNvPicPr>
          <p:nvPr/>
        </p:nvPicPr>
        <p:blipFill>
          <a:blip r:embed="rId5"/>
          <a:stretch>
            <a:fillRect/>
          </a:stretch>
        </p:blipFill>
        <p:spPr>
          <a:xfrm>
            <a:off x="6117399" y="882385"/>
            <a:ext cx="2972567" cy="2975573"/>
          </a:xfrm>
          <a:prstGeom prst="rect">
            <a:avLst/>
          </a:prstGeom>
        </p:spPr>
      </p:pic>
      <p:sp>
        <p:nvSpPr>
          <p:cNvPr id="8" name="TextBox 7">
            <a:extLst>
              <a:ext uri="{FF2B5EF4-FFF2-40B4-BE49-F238E27FC236}">
                <a16:creationId xmlns:a16="http://schemas.microsoft.com/office/drawing/2014/main" id="{AD6035FA-374C-E633-DE39-4A2D0FA1C7A6}"/>
              </a:ext>
            </a:extLst>
          </p:cNvPr>
          <p:cNvSpPr txBox="1"/>
          <p:nvPr/>
        </p:nvSpPr>
        <p:spPr>
          <a:xfrm>
            <a:off x="5884841" y="3857958"/>
            <a:ext cx="3437681" cy="646331"/>
          </a:xfrm>
          <a:prstGeom prst="rect">
            <a:avLst/>
          </a:prstGeom>
          <a:noFill/>
        </p:spPr>
        <p:txBody>
          <a:bodyPr wrap="square" rtlCol="0">
            <a:spAutoFit/>
          </a:bodyPr>
          <a:lstStyle/>
          <a:p>
            <a:r>
              <a:rPr lang="en-ZA" altLang="zh-CN" sz="1200" dirty="0">
                <a:latin typeface="Calibri" panose="020F0502020204030204" pitchFamily="34" charset="0"/>
                <a:cs typeface="Calibri" panose="020F0502020204030204" pitchFamily="34" charset="0"/>
              </a:rPr>
              <a:t>Consistent with 2017-2018 data, Male factor infertility cause tends to coincide with Partner Sperm issues. They closely link with ICSI</a:t>
            </a:r>
            <a:endParaRPr lang="zh-CN" altLang="en-US" sz="12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A8CF314-0521-7CB9-2AB0-C4C27B297C41}"/>
              </a:ext>
            </a:extLst>
          </p:cNvPr>
          <p:cNvSpPr txBox="1"/>
          <p:nvPr/>
        </p:nvSpPr>
        <p:spPr>
          <a:xfrm>
            <a:off x="2194620" y="3003901"/>
            <a:ext cx="1333933" cy="276999"/>
          </a:xfrm>
          <a:prstGeom prst="rect">
            <a:avLst/>
          </a:prstGeom>
          <a:noFill/>
        </p:spPr>
        <p:txBody>
          <a:bodyPr wrap="square" rtlCol="0">
            <a:spAutoFit/>
          </a:bodyPr>
          <a:lstStyle/>
          <a:p>
            <a:r>
              <a:rPr lang="en-ZA" altLang="zh-CN" sz="1200" b="1" dirty="0">
                <a:latin typeface="Calibri" panose="020F0502020204030204" pitchFamily="34" charset="0"/>
                <a:cs typeface="Calibri" panose="020F0502020204030204" pitchFamily="34" charset="0"/>
              </a:rPr>
              <a:t>1991-2016</a:t>
            </a:r>
            <a:endParaRPr lang="zh-CN" altLang="en-US" sz="1200" b="1"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812BCF7F-FB3E-F94A-5689-7A60C0E06749}"/>
              </a:ext>
            </a:extLst>
          </p:cNvPr>
          <p:cNvSpPr txBox="1"/>
          <p:nvPr/>
        </p:nvSpPr>
        <p:spPr>
          <a:xfrm>
            <a:off x="5217874" y="3003900"/>
            <a:ext cx="1333933" cy="276999"/>
          </a:xfrm>
          <a:prstGeom prst="rect">
            <a:avLst/>
          </a:prstGeom>
          <a:noFill/>
        </p:spPr>
        <p:txBody>
          <a:bodyPr wrap="square" rtlCol="0">
            <a:spAutoFit/>
          </a:bodyPr>
          <a:lstStyle/>
          <a:p>
            <a:r>
              <a:rPr lang="en-ZA" altLang="zh-CN" sz="1200" b="1" dirty="0">
                <a:latin typeface="Calibri" panose="020F0502020204030204" pitchFamily="34" charset="0"/>
                <a:cs typeface="Calibri" panose="020F0502020204030204" pitchFamily="34" charset="0"/>
              </a:rPr>
              <a:t>1991-2016</a:t>
            </a:r>
            <a:endParaRPr lang="zh-CN" altLang="en-US" sz="1200" b="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7641698-7D63-B547-6C79-E259B2427CCF}"/>
              </a:ext>
            </a:extLst>
          </p:cNvPr>
          <p:cNvSpPr txBox="1"/>
          <p:nvPr/>
        </p:nvSpPr>
        <p:spPr>
          <a:xfrm>
            <a:off x="8105118" y="3000737"/>
            <a:ext cx="1333933" cy="276999"/>
          </a:xfrm>
          <a:prstGeom prst="rect">
            <a:avLst/>
          </a:prstGeom>
          <a:noFill/>
        </p:spPr>
        <p:txBody>
          <a:bodyPr wrap="square" rtlCol="0">
            <a:spAutoFit/>
          </a:bodyPr>
          <a:lstStyle/>
          <a:p>
            <a:r>
              <a:rPr lang="en-ZA" altLang="zh-CN" sz="1200" b="1" dirty="0">
                <a:latin typeface="Calibri" panose="020F0502020204030204" pitchFamily="34" charset="0"/>
                <a:cs typeface="Calibri" panose="020F0502020204030204" pitchFamily="34" charset="0"/>
              </a:rPr>
              <a:t>2017-2018</a:t>
            </a:r>
            <a:endParaRPr lang="zh-CN" alt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6535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8160849"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Exploratory Descriptive Analysis using Power BI</a:t>
            </a:r>
          </a:p>
        </p:txBody>
      </p:sp>
      <p:pic>
        <p:nvPicPr>
          <p:cNvPr id="22" name="Picture 21">
            <a:extLst>
              <a:ext uri="{FF2B5EF4-FFF2-40B4-BE49-F238E27FC236}">
                <a16:creationId xmlns:a16="http://schemas.microsoft.com/office/drawing/2014/main" id="{7C9C7923-6F74-212A-D089-A9B148902DAA}"/>
              </a:ext>
            </a:extLst>
          </p:cNvPr>
          <p:cNvPicPr>
            <a:picLocks noChangeAspect="1"/>
          </p:cNvPicPr>
          <p:nvPr/>
        </p:nvPicPr>
        <p:blipFill>
          <a:blip r:embed="rId3"/>
          <a:stretch>
            <a:fillRect/>
          </a:stretch>
        </p:blipFill>
        <p:spPr>
          <a:xfrm>
            <a:off x="340305" y="2826699"/>
            <a:ext cx="6269766" cy="1979615"/>
          </a:xfrm>
          <a:prstGeom prst="rect">
            <a:avLst/>
          </a:prstGeom>
        </p:spPr>
      </p:pic>
      <p:pic>
        <p:nvPicPr>
          <p:cNvPr id="2" name="Picture 1">
            <a:extLst>
              <a:ext uri="{FF2B5EF4-FFF2-40B4-BE49-F238E27FC236}">
                <a16:creationId xmlns:a16="http://schemas.microsoft.com/office/drawing/2014/main" id="{094B924B-7E84-5CA3-3349-4B48E546361B}"/>
              </a:ext>
            </a:extLst>
          </p:cNvPr>
          <p:cNvPicPr>
            <a:picLocks noChangeAspect="1"/>
          </p:cNvPicPr>
          <p:nvPr/>
        </p:nvPicPr>
        <p:blipFill>
          <a:blip r:embed="rId4"/>
          <a:stretch>
            <a:fillRect/>
          </a:stretch>
        </p:blipFill>
        <p:spPr>
          <a:xfrm>
            <a:off x="340305" y="876847"/>
            <a:ext cx="3097682" cy="1858609"/>
          </a:xfrm>
          <a:prstGeom prst="rect">
            <a:avLst/>
          </a:prstGeom>
        </p:spPr>
      </p:pic>
      <p:pic>
        <p:nvPicPr>
          <p:cNvPr id="3" name="Picture 2">
            <a:extLst>
              <a:ext uri="{FF2B5EF4-FFF2-40B4-BE49-F238E27FC236}">
                <a16:creationId xmlns:a16="http://schemas.microsoft.com/office/drawing/2014/main" id="{90DEF748-19B6-CC52-12A4-26F26DAD0279}"/>
              </a:ext>
            </a:extLst>
          </p:cNvPr>
          <p:cNvPicPr>
            <a:picLocks noChangeAspect="1"/>
          </p:cNvPicPr>
          <p:nvPr/>
        </p:nvPicPr>
        <p:blipFill>
          <a:blip r:embed="rId5"/>
          <a:stretch>
            <a:fillRect/>
          </a:stretch>
        </p:blipFill>
        <p:spPr>
          <a:xfrm>
            <a:off x="3532180" y="884217"/>
            <a:ext cx="3077891" cy="1851239"/>
          </a:xfrm>
          <a:prstGeom prst="rect">
            <a:avLst/>
          </a:prstGeom>
        </p:spPr>
      </p:pic>
      <p:sp>
        <p:nvSpPr>
          <p:cNvPr id="9" name="TextBox 8">
            <a:extLst>
              <a:ext uri="{FF2B5EF4-FFF2-40B4-BE49-F238E27FC236}">
                <a16:creationId xmlns:a16="http://schemas.microsoft.com/office/drawing/2014/main" id="{37162A9B-74C3-0B2D-9317-D27563DE8810}"/>
              </a:ext>
            </a:extLst>
          </p:cNvPr>
          <p:cNvSpPr txBox="1"/>
          <p:nvPr/>
        </p:nvSpPr>
        <p:spPr>
          <a:xfrm>
            <a:off x="6680320" y="876736"/>
            <a:ext cx="2314997" cy="307777"/>
          </a:xfrm>
          <a:prstGeom prst="rect">
            <a:avLst/>
          </a:prstGeom>
          <a:noFill/>
          <a:ln>
            <a:solidFill>
              <a:schemeClr val="accent1"/>
            </a:solidFill>
            <a:prstDash val="dash"/>
          </a:ln>
        </p:spPr>
        <p:txBody>
          <a:bodyPr wrap="square" rtlCol="0">
            <a:spAutoFit/>
          </a:bodyPr>
          <a:lstStyle/>
          <a:p>
            <a:pPr algn="ctr"/>
            <a:r>
              <a:rPr lang="en-ZA" altLang="zh-CN" b="1" dirty="0">
                <a:latin typeface="Calibri" panose="020F0502020204030204" pitchFamily="34" charset="0"/>
                <a:ea typeface="Calibri" panose="020F0502020204030204" pitchFamily="34" charset="0"/>
                <a:cs typeface="Calibri" panose="020F0502020204030204" pitchFamily="34" charset="0"/>
              </a:rPr>
              <a:t>2017-2018</a:t>
            </a:r>
            <a:endParaRPr lang="zh-CN" altLang="en-US" b="1" dirty="0">
              <a:latin typeface="Calibri" panose="020F0502020204030204" pitchFamily="34" charset="0"/>
              <a:cs typeface="Calibri" panose="020F0502020204030204" pitchFamily="34" charset="0"/>
            </a:endParaRPr>
          </a:p>
        </p:txBody>
      </p:sp>
      <p:graphicFrame>
        <p:nvGraphicFramePr>
          <p:cNvPr id="11" name="Diagram 10">
            <a:extLst>
              <a:ext uri="{FF2B5EF4-FFF2-40B4-BE49-F238E27FC236}">
                <a16:creationId xmlns:a16="http://schemas.microsoft.com/office/drawing/2014/main" id="{8DE08DA5-C97B-EAC9-C7D1-1710EC6A31D7}"/>
              </a:ext>
            </a:extLst>
          </p:cNvPr>
          <p:cNvGraphicFramePr/>
          <p:nvPr>
            <p:extLst>
              <p:ext uri="{D42A27DB-BD31-4B8C-83A1-F6EECF244321}">
                <p14:modId xmlns:p14="http://schemas.microsoft.com/office/powerpoint/2010/main" val="166433124"/>
              </p:ext>
            </p:extLst>
          </p:nvPr>
        </p:nvGraphicFramePr>
        <p:xfrm>
          <a:off x="4772721" y="3360234"/>
          <a:ext cx="1844783" cy="2063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a:extLst>
              <a:ext uri="{FF2B5EF4-FFF2-40B4-BE49-F238E27FC236}">
                <a16:creationId xmlns:a16="http://schemas.microsoft.com/office/drawing/2014/main" id="{B0460B2E-EF67-4B11-DF40-523754C2EB04}"/>
              </a:ext>
            </a:extLst>
          </p:cNvPr>
          <p:cNvSpPr/>
          <p:nvPr/>
        </p:nvSpPr>
        <p:spPr>
          <a:xfrm>
            <a:off x="6680320" y="1298601"/>
            <a:ext cx="2291053" cy="13963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36FBDC00-9950-D2F8-0F4E-B95B9312A4AD}"/>
              </a:ext>
            </a:extLst>
          </p:cNvPr>
          <p:cNvSpPr txBox="1"/>
          <p:nvPr/>
        </p:nvSpPr>
        <p:spPr>
          <a:xfrm>
            <a:off x="6680321" y="1229029"/>
            <a:ext cx="2361302" cy="1569660"/>
          </a:xfrm>
          <a:prstGeom prst="rect">
            <a:avLst/>
          </a:prstGeom>
          <a:noFill/>
          <a:ln>
            <a:solidFill>
              <a:schemeClr val="lt1">
                <a:hueOff val="0"/>
                <a:satOff val="0"/>
                <a:lumOff val="0"/>
              </a:schemeClr>
            </a:solidFill>
            <a:prstDash val="sysDash"/>
          </a:ln>
        </p:spPr>
        <p:txBody>
          <a:bodyPr wrap="square" rtlCol="0">
            <a:spAutoFit/>
          </a:bodyPr>
          <a:lstStyle/>
          <a:p>
            <a:r>
              <a:rPr lang="en-ZA" altLang="zh-CN" sz="1200" dirty="0">
                <a:latin typeface="Calibri" panose="020F0502020204030204" pitchFamily="34" charset="0"/>
                <a:ea typeface="Calibri" panose="020F0502020204030204" pitchFamily="34" charset="0"/>
                <a:cs typeface="Calibri" panose="020F0502020204030204" pitchFamily="34" charset="0"/>
              </a:rPr>
              <a:t>Visually speaking, average IVF treatment success rate is highest among partners younger than 35 years of age. Young partners (18-34) have the biggest overlap with young patients. Therefore, the patient age range needs to be fixed in statistical testing </a:t>
            </a:r>
            <a:endParaRPr lang="zh-CN" altLang="en-US" sz="1200"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2740CF3B-6F86-F504-C0F6-E69C861056D3}"/>
              </a:ext>
            </a:extLst>
          </p:cNvPr>
          <p:cNvSpPr txBox="1"/>
          <p:nvPr/>
        </p:nvSpPr>
        <p:spPr>
          <a:xfrm>
            <a:off x="6680320" y="2873984"/>
            <a:ext cx="2314997" cy="307777"/>
          </a:xfrm>
          <a:prstGeom prst="rect">
            <a:avLst/>
          </a:prstGeom>
          <a:noFill/>
          <a:ln>
            <a:solidFill>
              <a:schemeClr val="accent1"/>
            </a:solidFill>
            <a:prstDash val="dash"/>
          </a:ln>
        </p:spPr>
        <p:txBody>
          <a:bodyPr wrap="square" rtlCol="0">
            <a:spAutoFit/>
          </a:bodyPr>
          <a:lstStyle/>
          <a:p>
            <a:pPr algn="ctr"/>
            <a:r>
              <a:rPr lang="en-ZA" altLang="zh-CN" b="1" dirty="0">
                <a:latin typeface="Calibri" panose="020F0502020204030204" pitchFamily="34" charset="0"/>
                <a:ea typeface="Calibri" panose="020F0502020204030204" pitchFamily="34" charset="0"/>
                <a:cs typeface="Calibri" panose="020F0502020204030204" pitchFamily="34" charset="0"/>
              </a:rPr>
              <a:t>1991-2016</a:t>
            </a:r>
            <a:endParaRPr lang="zh-CN" altLang="en-US" b="1"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3F466950-309F-2A08-24FD-3A7C922EAF77}"/>
              </a:ext>
            </a:extLst>
          </p:cNvPr>
          <p:cNvSpPr txBox="1"/>
          <p:nvPr/>
        </p:nvSpPr>
        <p:spPr>
          <a:xfrm>
            <a:off x="6610071" y="3181761"/>
            <a:ext cx="2314997" cy="1569660"/>
          </a:xfrm>
          <a:prstGeom prst="rect">
            <a:avLst/>
          </a:prstGeom>
          <a:noFill/>
        </p:spPr>
        <p:txBody>
          <a:bodyPr wrap="square" rtlCol="0">
            <a:spAutoFit/>
          </a:bodyPr>
          <a:lstStyle/>
          <a:p>
            <a:r>
              <a:rPr lang="en-ZA" altLang="zh-CN" sz="1200" dirty="0">
                <a:latin typeface="Calibri" panose="020F0502020204030204" pitchFamily="34" charset="0"/>
                <a:ea typeface="Calibri" panose="020F0502020204030204" pitchFamily="34" charset="0"/>
                <a:cs typeface="Calibri" panose="020F0502020204030204" pitchFamily="34" charset="0"/>
              </a:rPr>
              <a:t>Visually speaking,  IVF treatment success rate trends upwards. When looking at Sperm Donors above 30 years of age vs below 30 years of age, the gap in success rate is not obvious, suggesting no significant male age impact, which will be tested later</a:t>
            </a:r>
            <a:endParaRPr lang="zh-CN" alt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646177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8231FE02FE0B64A83FB9EB131A7706E" ma:contentTypeVersion="4" ma:contentTypeDescription="Create a new document." ma:contentTypeScope="" ma:versionID="5d1c443627a2872f0a4f1eb36f645966">
  <xsd:schema xmlns:xsd="http://www.w3.org/2001/XMLSchema" xmlns:xs="http://www.w3.org/2001/XMLSchema" xmlns:p="http://schemas.microsoft.com/office/2006/metadata/properties" xmlns:ns2="092887de-74de-42ff-8d0f-2bbe1caf598d" targetNamespace="http://schemas.microsoft.com/office/2006/metadata/properties" ma:root="true" ma:fieldsID="a3cd53a074dc8d4fab30cefa9f63e9e8" ns2:_="">
    <xsd:import namespace="092887de-74de-42ff-8d0f-2bbe1caf598d"/>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2887de-74de-42ff-8d0f-2bbe1caf59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55DA70-BDF2-462D-A2D1-4E20F133BBE5}">
  <ds:schemaRefs>
    <ds:schemaRef ds:uri="http://schemas.microsoft.com/office/2006/metadata/properties"/>
    <ds:schemaRef ds:uri="http://schemas.microsoft.com/office/2006/documentManagement/types"/>
    <ds:schemaRef ds:uri="http://purl.org/dc/dcmitype/"/>
    <ds:schemaRef ds:uri="092887de-74de-42ff-8d0f-2bbe1caf598d"/>
    <ds:schemaRef ds:uri="http://schemas.microsoft.com/office/infopath/2007/PartnerControls"/>
    <ds:schemaRef ds:uri="http://www.w3.org/XML/1998/namespace"/>
    <ds:schemaRef ds:uri="http://schemas.openxmlformats.org/package/2006/metadata/core-properties"/>
    <ds:schemaRef ds:uri="http://purl.org/dc/terms/"/>
    <ds:schemaRef ds:uri="http://purl.org/dc/elements/1.1/"/>
  </ds:schemaRefs>
</ds:datastoreItem>
</file>

<file path=customXml/itemProps2.xml><?xml version="1.0" encoding="utf-8"?>
<ds:datastoreItem xmlns:ds="http://schemas.openxmlformats.org/officeDocument/2006/customXml" ds:itemID="{748BFF28-7C7F-49B7-84E0-2483D1DDBD50}">
  <ds:schemaRefs>
    <ds:schemaRef ds:uri="092887de-74de-42ff-8d0f-2bbe1caf598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3A44AD9-E5AC-4516-8F71-D278E405D35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8971</TotalTime>
  <Words>3437</Words>
  <Application>Microsoft Office PowerPoint</Application>
  <PresentationFormat>On-screen Show (16:9)</PresentationFormat>
  <Paragraphs>218</Paragraphs>
  <Slides>28</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Calibri</vt:lpstr>
      <vt:lpstr>Arial</vt:lpstr>
      <vt:lpstr>Garamond</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Zhicheng Zhong</dc:creator>
  <cp:lastModifiedBy>Zhicheng Zhong</cp:lastModifiedBy>
  <cp:revision>186</cp:revision>
  <dcterms:modified xsi:type="dcterms:W3CDTF">2024-07-18T23:39:21Z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0x010100E8231FE02FE0B64A83FB9EB131A7706E</vt:lpwstr>
  </property>
  <property fmtid="{D5CDD505-2E9C-101B-9397-08002B2CF9AE}" pid="3" name="MSIP_Label_6a7d8d5d-78e2-4a62-9fcd-016eb5e4c57c_Enabled">
    <vt:lpwstr>true</vt:lpwstr>
  </property>
  <property fmtid="{D5CDD505-2E9C-101B-9397-08002B2CF9AE}" pid="4" name="MSIP_Label_6a7d8d5d-78e2-4a62-9fcd-016eb5e4c57c_SetDate">
    <vt:lpwstr>2024-07-15T20:37:04Z</vt:lpwstr>
  </property>
  <property fmtid="{D5CDD505-2E9C-101B-9397-08002B2CF9AE}" pid="5" name="MSIP_Label_6a7d8d5d-78e2-4a62-9fcd-016eb5e4c57c_Method">
    <vt:lpwstr>Standard</vt:lpwstr>
  </property>
  <property fmtid="{D5CDD505-2E9C-101B-9397-08002B2CF9AE}" pid="6" name="MSIP_Label_6a7d8d5d-78e2-4a62-9fcd-016eb5e4c57c_Name">
    <vt:lpwstr>Général</vt:lpwstr>
  </property>
  <property fmtid="{D5CDD505-2E9C-101B-9397-08002B2CF9AE}" pid="7" name="MSIP_Label_6a7d8d5d-78e2-4a62-9fcd-016eb5e4c57c_SiteId">
    <vt:lpwstr>06e1fe28-5f8b-4075-bf6c-ae24be1a7992</vt:lpwstr>
  </property>
  <property fmtid="{D5CDD505-2E9C-101B-9397-08002B2CF9AE}" pid="8" name="MSIP_Label_6a7d8d5d-78e2-4a62-9fcd-016eb5e4c57c_ActionId">
    <vt:lpwstr>e2f648bd-f9e4-4893-910a-d6961d5847aa</vt:lpwstr>
  </property>
  <property fmtid="{D5CDD505-2E9C-101B-9397-08002B2CF9AE}" pid="9" name="MSIP_Label_6a7d8d5d-78e2-4a62-9fcd-016eb5e4c57c_ContentBits">
    <vt:lpwstr>0</vt:lpwstr>
  </property>
</Properties>
</file>